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5EB7"/>
    <a:srgbClr val="F577E6"/>
    <a:srgbClr val="F89E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1890" y="9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6"/>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9/9/2015</a:t>
            </a:fld>
            <a:endParaRPr lang="en-US"/>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prosperchinaic.com/" TargetMode="Externa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343930"/>
            <a:ext cx="6858000" cy="37070"/>
            <a:chOff x="615950" y="739775"/>
            <a:chExt cx="7916863" cy="41275"/>
          </a:xfrm>
        </p:grpSpPr>
        <p:cxnSp>
          <p:nvCxnSpPr>
            <p:cNvPr id="5" name="Straight Connector 4"/>
            <p:cNvCxnSpPr/>
            <p:nvPr/>
          </p:nvCxnSpPr>
          <p:spPr>
            <a:xfrm>
              <a:off x="615950" y="739775"/>
              <a:ext cx="3232150" cy="0"/>
            </a:xfrm>
            <a:prstGeom prst="line">
              <a:avLst/>
            </a:prstGeom>
            <a:ln>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615950" y="781050"/>
              <a:ext cx="3559175" cy="0"/>
            </a:xfrm>
            <a:prstGeom prst="line">
              <a:avLst/>
            </a:prstGeom>
            <a:ln>
              <a:solidFill>
                <a:schemeClr val="bg1">
                  <a:lumMod val="85000"/>
                </a:schemeClr>
              </a:solidFill>
            </a:ln>
          </p:spPr>
          <p:style>
            <a:lnRef idx="1">
              <a:schemeClr val="accent5"/>
            </a:lnRef>
            <a:fillRef idx="0">
              <a:schemeClr val="accent5"/>
            </a:fillRef>
            <a:effectRef idx="0">
              <a:schemeClr val="accent5"/>
            </a:effectRef>
            <a:fontRef idx="minor">
              <a:schemeClr val="tx1"/>
            </a:fontRef>
          </p:style>
        </p:cxnSp>
        <p:cxnSp>
          <p:nvCxnSpPr>
            <p:cNvPr id="7" name="Straight Connector 6"/>
            <p:cNvCxnSpPr/>
            <p:nvPr/>
          </p:nvCxnSpPr>
          <p:spPr>
            <a:xfrm>
              <a:off x="5300663" y="739775"/>
              <a:ext cx="3232150" cy="0"/>
            </a:xfrm>
            <a:prstGeom prst="line">
              <a:avLst/>
            </a:prstGeom>
            <a:ln>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937125" y="781050"/>
              <a:ext cx="3595688" cy="0"/>
            </a:xfrm>
            <a:prstGeom prst="line">
              <a:avLst/>
            </a:prstGeom>
            <a:ln>
              <a:solidFill>
                <a:schemeClr val="bg1">
                  <a:lumMod val="85000"/>
                </a:schemeClr>
              </a:solidFill>
            </a:ln>
          </p:spPr>
          <p:style>
            <a:lnRef idx="1">
              <a:schemeClr val="accent5"/>
            </a:lnRef>
            <a:fillRef idx="0">
              <a:schemeClr val="accent5"/>
            </a:fillRef>
            <a:effectRef idx="0">
              <a:schemeClr val="accent5"/>
            </a:effectRef>
            <a:fontRef idx="minor">
              <a:schemeClr val="tx1"/>
            </a:fontRef>
          </p:style>
        </p:cxnSp>
      </p:grpSp>
      <p:sp>
        <p:nvSpPr>
          <p:cNvPr id="11" name="TextBox 10"/>
          <p:cNvSpPr txBox="1"/>
          <p:nvPr/>
        </p:nvSpPr>
        <p:spPr>
          <a:xfrm>
            <a:off x="381000" y="540603"/>
            <a:ext cx="6172200" cy="830997"/>
          </a:xfrm>
          <a:prstGeom prst="rect">
            <a:avLst/>
          </a:prstGeom>
          <a:noFill/>
        </p:spPr>
        <p:txBody>
          <a:bodyPr wrap="square">
            <a:spAutoFit/>
          </a:bodyPr>
          <a:lstStyle/>
          <a:p>
            <a:pPr algn="ctr" fontAlgn="auto">
              <a:spcBef>
                <a:spcPts val="0"/>
              </a:spcBef>
              <a:spcAft>
                <a:spcPts val="0"/>
              </a:spcAft>
              <a:defRPr/>
            </a:pPr>
            <a:r>
              <a:rPr lang="zh-CN" altLang="en-US" sz="2400" b="1" dirty="0" smtClean="0">
                <a:ln w="18000">
                  <a:noFill/>
                  <a:prstDash val="solid"/>
                  <a:miter lim="800000"/>
                </a:ln>
                <a:solidFill>
                  <a:sysClr val="windowText" lastClr="000000"/>
                </a:solidFill>
                <a:latin typeface="Britannic Bold"/>
                <a:cs typeface="Britannic Bold"/>
              </a:rPr>
              <a:t>中国五大手机品牌</a:t>
            </a:r>
            <a:endParaRPr lang="en-US" altLang="zh-CN" sz="2400" b="1" dirty="0" smtClean="0">
              <a:ln w="18000">
                <a:noFill/>
                <a:prstDash val="solid"/>
                <a:miter lim="800000"/>
              </a:ln>
              <a:solidFill>
                <a:sysClr val="windowText" lastClr="000000"/>
              </a:solidFill>
              <a:latin typeface="Britannic Bold"/>
              <a:cs typeface="Britannic Bold"/>
            </a:endParaRPr>
          </a:p>
          <a:p>
            <a:pPr algn="ctr" fontAlgn="auto">
              <a:spcBef>
                <a:spcPts val="0"/>
              </a:spcBef>
              <a:spcAft>
                <a:spcPts val="0"/>
              </a:spcAft>
              <a:defRPr/>
            </a:pPr>
            <a:r>
              <a:rPr lang="zh-CN" altLang="en-US" sz="2400" b="1" dirty="0">
                <a:ln w="18000">
                  <a:noFill/>
                  <a:prstDash val="solid"/>
                  <a:miter lim="800000"/>
                </a:ln>
                <a:solidFill>
                  <a:sysClr val="windowText" lastClr="000000"/>
                </a:solidFill>
                <a:latin typeface="Britannic Bold"/>
                <a:cs typeface="Britannic Bold"/>
              </a:rPr>
              <a:t>女性</a:t>
            </a:r>
            <a:r>
              <a:rPr lang="en-US" sz="2400" b="1" dirty="0" smtClean="0">
                <a:ln w="18000">
                  <a:noFill/>
                  <a:prstDash val="solid"/>
                  <a:miter lim="800000"/>
                </a:ln>
                <a:solidFill>
                  <a:sysClr val="windowText" lastClr="000000"/>
                </a:solidFill>
                <a:latin typeface="Britannic Bold"/>
                <a:cs typeface="Britannic Bold"/>
              </a:rPr>
              <a:t> </a:t>
            </a:r>
            <a:r>
              <a:rPr lang="en-US" sz="2400" dirty="0" smtClean="0">
                <a:ln w="18000">
                  <a:noFill/>
                  <a:prstDash val="solid"/>
                  <a:miter lim="800000"/>
                </a:ln>
                <a:solidFill>
                  <a:sysClr val="windowText" lastClr="000000"/>
                </a:solidFill>
                <a:latin typeface="Britannic Bold"/>
                <a:cs typeface="Britannic Bold"/>
              </a:rPr>
              <a:t>vs.</a:t>
            </a:r>
            <a:r>
              <a:rPr lang="en-US" sz="2400" b="1" dirty="0" smtClean="0">
                <a:ln w="18000">
                  <a:noFill/>
                  <a:prstDash val="solid"/>
                  <a:miter lim="800000"/>
                </a:ln>
                <a:solidFill>
                  <a:sysClr val="windowText" lastClr="000000"/>
                </a:solidFill>
                <a:latin typeface="Britannic Bold"/>
                <a:cs typeface="Britannic Bold"/>
              </a:rPr>
              <a:t> </a:t>
            </a:r>
            <a:r>
              <a:rPr lang="zh-CN" altLang="en-US" sz="2400" b="1" dirty="0">
                <a:ln w="18000">
                  <a:noFill/>
                  <a:prstDash val="solid"/>
                  <a:miter lim="800000"/>
                </a:ln>
                <a:solidFill>
                  <a:sysClr val="windowText" lastClr="000000"/>
                </a:solidFill>
                <a:latin typeface="Britannic Bold"/>
                <a:cs typeface="Britannic Bold"/>
              </a:rPr>
              <a:t>男性</a:t>
            </a:r>
            <a:endParaRPr lang="en-US" sz="2400" b="1" dirty="0" smtClean="0">
              <a:ln w="18000">
                <a:noFill/>
                <a:prstDash val="solid"/>
                <a:miter lim="800000"/>
              </a:ln>
              <a:solidFill>
                <a:sysClr val="windowText" lastClr="000000"/>
              </a:solidFill>
              <a:latin typeface="Britannic Bold"/>
              <a:cs typeface="Britannic Bold"/>
            </a:endParaRPr>
          </a:p>
        </p:txBody>
      </p:sp>
      <p:pic>
        <p:nvPicPr>
          <p:cNvPr id="133" name="Picture 132" descr="ProsperChina_logo-sm.jpg"/>
          <p:cNvPicPr>
            <a:picLocks noChangeAspect="1"/>
          </p:cNvPicPr>
          <p:nvPr/>
        </p:nvPicPr>
        <p:blipFill>
          <a:blip r:embed="rId2" cstate="print"/>
          <a:stretch>
            <a:fillRect/>
          </a:stretch>
        </p:blipFill>
        <p:spPr>
          <a:xfrm>
            <a:off x="5486400" y="8506047"/>
            <a:ext cx="1371600" cy="637953"/>
          </a:xfrm>
          <a:prstGeom prst="rect">
            <a:avLst/>
          </a:prstGeom>
        </p:spPr>
      </p:pic>
      <p:sp>
        <p:nvSpPr>
          <p:cNvPr id="2" name="AutoShape 2" descr="data:image/jpeg;base64,/9j/4AAQSkZJRgABAQAAAQABAAD/2wCEAAkGBw8NDw0PDhASDhQPEBAUEBQQEBMQEBAQFhIWFhQRFhgYKCggGhomHBUVIjEhJykrLjEvFyszODQsNygwLysBCgoKDg0OGxAQGywkICQsLC4sLCwsNDAsLSwsLCwwLSw3LywsLDAsLCwsKywuLCwsLCwsLCwsMCwsLCwsLCwvLP/AABEIAMkA+wMBEQACEQEDEQH/xAAbAAEAAQUBAAAAAAAAAAAAAAAABgECAwQHBf/EAEgQAAICAAIGBAYLDwUAAAAAAAABAgMEEQUGEiExUUFhcYEHEyJSkaEXMjRCQ3SSk7PB8BQkU1RicnOCorGywtHS4RYjMzXi/8QAGgEBAAIDAQAAAAAAAAAAAAAAAAECAwUGBP/EADoRAQABAgMEBgcHBAMBAAAAAAABAgMEBRESITFRQXGhsdHhFSIyYYHB8BMjNEJSkdIkM3KCYpLxFP/aAAwDAQACEQMRAD8A7iAAAAAAAAAAAAAAAAAAAAAAAAAAAAAAAWNy6Fn3gY7JS/N7Gt/pQFjsfDa6ea4c+HYAVj85+mP9ANmD3LsQFQAAAAAAAAAAAAAAAAAAAAAAAAAAAAAAAAAAAAAAAAAAAAAAAAAAHn6V01hsGs77FBvhFeVOXZFb+/gTETL04fCXr8/d06+/o/dE8f4QnvWGo7JXP+WP9S8Uc25s5F03a/hHjPg8W/XLHz4WqvqhXDL9pN+stFENhRlOEp/Lr1zPy0YP9TY78Zn+z/QbMMvo7C/ohsUa34+Hw231Trg16kn6xsQx1ZThKvy6dUy9nA6/zWSxFCkumVTyfyZcfSVmjk8N7IaZ/tV/CfGPBKtFacw2L/4bE5dMJeTNdz49qzRSaZhpcTgb+H9undz6HpEPIAAAAAAAAAAAAAAAAAAAAAAAAACkpKKbbSSTbbeSSXFsJiJmdIQHWTXltyqwLyW9Suazz/Rp9H5T7uZeKebosDk8e3f/AOvj4f8AiEWWSnJyk3KUnnKUm3KT5tviZG/piKY0jdCiCy5AVJFUBfBZvJAbla2cstzW9NbnnzKsc7+KV6C1tnXlXim7I8FZxnH87zl6+0pNPJpMZlFNfrWd08uifDu6k2qsjOKlBqUZLNNPNNc0yjnKqZpnZqjSV4VAAAAAAAAAAAAAAAAAAAAAAAHL9ddanipSw+HllTF5SkvhpL+T9/HkZKY0dVlmXRZj7S5Hrd3n3IoizcrkBVEi5BKpIqBu4arJZvi/3FZY6pZQhQD3NWdPSwk1Cbbpk964+Lb9/Hq5r7Osxq1uYYCMRTtU+1Hb7vB0aElJJppppNNb00+DRjcnMTE6SqEAAAAAAAAAAAAAAAAAAAAAIb4RdOuipYWp5TvWc2nvhTwy/W3rsTLUw3WT4P7Sv7WrhTw98+Xg5mjI6hcgLkwnV6GiNDYjGy2cPXmk/KnLya49r59SzZWamuxOY27P18kz0f4PKkk8TdOx+bWlCPZm82/UVmqWjvZtcq9nterHUjRy40N9buu+qRGry/8A33+fZHgwYnUPBSX+342l9GzY5LvU8xtSy280xFHTr9e54ek9VcVh05RyxMFxdcdm1Lrhvz/VefUWiptMNm1uudLm7ueHx4F24idd8KBZQCZ6j6Xz+9bHwzdLfL30O7iu/kUqjpc9nGE0+/p+PimBRoQAAAAAAAAAAAAAAAAAAALZzUU5N5JJtt8ElxYTETM6Q4dprSMsZiLr5fCSeyvNrW6EfQl3mWNzusNYixaptx0d/T2tNEs65ASPVDVqWPm52ZxprflNbnZLzIv97+ypVLSZlmH2cbNPH63+DquGw8KYRrrioRisoxiskkUc1VVNU6zxZQqAAAEc1l1bjepXUJRt4yS3K3t/K6+581aJ0bTL8wmzOxX7PcgUotZprJrinuafIyOpidd8LQsvoulXKM4PKUJKUXya4EKXKKblM0VcJdW0di44imq6PCyKeXJ9Me55ruMTh71qbVc0T0S2QxgAAAAAAAAAAAAAAAAAA8DXrF+J0fiWuNkVWv12oy/ZciaeLYZXb28VT7t/7ebjiMjslwGzgMLLEW10w9tZJRXVm+L6lx7hMvNi70WrU1S7do3Aww1NdNayjXHJc2+mT62833mJxNy5NyqaqulshQAAAAACBa66PVV6tislcm3+kXH0pp+kyUy6fKMRt2tieNPcjbRZt1AlNvB/i9qq+l/BTUo9UZ57vlRk+8x1cXMZ1a2b0V847ksKtOAAAAAAAAAAAAAAAAAACE+FWzLC4ePnYhP0Vz/qWpbvI4++qn/j84cyRd0y5BKX+DPCeMxk7Gv+GqTXVKTUV6tsrU0Wd3NKIp5/Xg6kUc0AAAAAAAj+u1O1hdrzLIP05x+stTxbTKK9nEac4nxQFoyOoiVjQWSDUS3Zxko9E6J+mM4ZfxMpU02d0626ave6CUc0AAAAAAAAAAAAAAAAAACDeFeP3vhXyva9Ncn9RalvMin72uPd84c0LulXIJT3wUtbeN57NOXZnPP6ilTnc9jfR8XRSrnwAAAAAAHia4Sywk150q0vlJ/UWp4tjlcf1ET7p7kAaMjqYljaC0S9fU33fV+iu/lKVNVnE/cx1ujlHMAAAAAAAAAAAAAAAAAAAivhKwvjNHykln4m2ufdm4P1TZNPFtMnubOJiOcTHz+Tkpd1qqJEs8G2NVWN8W3kr65RX56ykvUpekrU1GdWtqxFcflnsl1co5UAAAAAABFNd8Vn4qldGc5etR/mLUt3lFr2rk9Xj8kTaLt7ErGiVol7WotW1jbZ9FeHy75zWXqgylTTZzX6lNPvdAKOeAAAAAAAAAAAAAAAAAABraSwccTTdTLhbXOD6tpNZhks3JtXKa46J1cGuplXOdc1lKEpRkuUovJr0oyO7pqiqmKqeE71qJWZsNfKqcLK3syrlGUXyknmgrXRTXTNNXCXbdA6Xrx1ELq+ndOPTXNe2i/tvW8xzGjiMVhqsPcmir4e+Ob0SHnAAAABgxuLhRXKybyUV3t9EV1iGSzaqu1xRTxc6xuJlfZOyfGbz6kuhdyMjrbNqLVEUU9DXaJZVkkFtUs8HmFyouxDW/EWvZ/R15xj69sxzO9zOaXdu7s8vn9QlZDWgAAAAAAAAAAAAAAAAAAAcv8ACboV1XRxcF5F+UbMve2pbn+sl6Y9ZamXTZNitu39jVxjh1eSFFm7VJHqaA03dgLfGVPNPJWQl7SyPJ8nyfR6URMavNisJbxNGzX8J6YdY0DrJhsel4uWzPLyqp5Kxc8vOXWikxo5PFYG9h59aN3OOHk9gh4wABo6S0rThlnZLf0QW+cu762TEavTh8Ldvz6kbufQhOltLWYuecvJivaQT3LrfN9ZeI0dHhsJRh6dI49MtEl6QDBbVO6deHq9vfLZX5MffTfUlmRMsV+7FuiapdSwWFjRVXVBZRrjGMexLIxuRrrmuqap6WcKgAAAAAAAAAAAAAAAAAAAauk8BXiqbKLVnGyOT5rpUl1p5NdgZLN2q1XFdHGHEtNaKtwN86LVvjvjJLKNkHwmvtue4yO1w2IoxFuK6f25TyaQehVEi6Lyaa3NPNPpT5oD39Ga2Y+lxir5TjwytSs/aflesjSHiuZbhrk76dOrd5dj3o67YvlT8iX9w2Yeackw/Or948GDEazYu3c7dhPorSh6+PrGzDLRlmGt/l169/l2NBTbbbebfFt5tvmWerZiI0hkiyFJhemFVmIujXFyk8kvW+QRM6JVqRoWValjL1lbcsq4vjVVxS6m932zMcy53MMV9pVsU8I70sIa0AAAAAAAAAAAAAAAAAAAAAA8fWbV+rSNWxPyZxzdViW+EuXXF9KJidHrwmLrw1e1Tw6Y5uP6W0XdgrXVfDZa4PjGcfOi+lF4l12HxNu/TtUT4w0yXoVQGWl+VHtQTHF6UZErzDLGQUmGaMiGOYZoyJY5hS7ExrWcn2LpfYQx1TFPFI9V9WZ2yhisbHZUd9NL6OU5r6vTyKTLQ47H6+pb+M/XenJVpwAAAAAAAAAAAAAAAAAAAAAAAA0tK6Loxlbrvgpro6JRfOL4phls3q7VW1ROkucad1BxFDc8M/uiHLcrYrs993b+otFTocNnFFW67unn0IlZXKEnGcXFripJpp9afAs29F2iuNaZIPJrtJZYehGRLPMMsZBjmF7vjHi0iGGuumnjLe0bo/F4zL7mqey/hbPJrXWm+PdmRNTXYjMLVvdr4/XWm2r+qFOFatuf3Rct6lJeRB/kR+t92RSZc/icdXe3RuhJSHhAAAAAAAAAAAAAAAAAAAAAAAAAAAAauO0dRiVlfVC3ltxTa7HxQXou10ezOjimnaI1YrFVwWzGF1kYrNvKKk0lvMkcHb4WqarFEz0xHcpCW5Fmw4wybW5hSuN0uoauavYOFGGtVEJTnVVNymnY9pwTbW1nlx6DE4PEYm7NdVO1u1lIiHkAAAAAAAAAAAAAAAAAAAAAAAAAAAARvWDXLD6PuVFtd05OuM86o1uOTckl5Uk8/JfQTFOrY4XLLuJo26ZiI1036/KJ5vN9kzB/gMV8in+8nZen0Hf/AFU9v8VfZLwf4DFfIp/vGyegr/6qe3+LnelsXHEYjEXRTUbbZzipZbSUpNpPLNZ95aHRWLc27VNE9ERClLzii0PbRPqsmYTVGsaOgaM14w1VFFUqr266q4NqNeTcYpNrOXDcU2JcrcyHEVVzVFVO+ec/xba19wv4LEfJq/uGxLH6BxH6qf3n+La0drfhsRbCpRsrc3knZ4uMc+hZqT3vgutkTTo8+Iym9YtzcmYmI5a69yQlWrAAAAAAAAAAAAAAAAAAAAAAAAAByTwo/wDYR+LVfx2l44Oryb8N/tPdCJEtsuQFQM+GlxRMMtqehsEsyqYRMMkZBWYbmjX/AL+F+MYf6WJFXB4cfH9PX1S7KYnCAAAAAAAAAAAAAAAAAAAAAAAAAA5J4Uf+wj8Vq+ktLxwdXk34b/ae6ESJbVUJVQF9csmmSmmdJ1bpL1AFUwiYbmi398YX4xR9LEirg8OYR/TV9Uu0mJwQAAAAAAAAAAAAAAAAAAAAAAAAAITrzqjbjrq76GnLY2JqUlGKjFtxa3Z5+VL0ImJbfL8xjD0Tbqjdrr9fsjfseY7lX85/gnV7/TNr6jzPY9x3Kv5z/A2j0zb+o80ZxuGlRbbVPLarnKEsnms4vJlm3tXIuURXHTGrEgyNqmea7C0M9NXq9SSYbU3HWwrsiqtmyEZRzsyezJZro6ym20lWe0UzMTHD3ebJ/ofSHm1fO/4G2r6et8uzzbGj9TMdXdROSq2YXVSllZm9mM1J5buSE1asGIzm3dtVUacY5OllHNgAAAAAAAAAAAAAAAAAAAAAAAAAAAAHCtZ/d2O+MXfxsvDt8H+Ho/xjueciXqZK55MGukS7poL3JhPi9P0cTG4O9/cq65728GIAAAAAAAAAAAAAAAAAAAAAAAAAAAAAAAOFaz+7sd8Zu/jZeHb4P8PR/jHc80l6lyCJ4S7voL3JhPi9P0cTG4S9/cq65728GIAAAAAAAAAAAAAAAAAAAAAAAAAAAAAAAIfpzUKrF3zvjb4nb3yiq9rObbcp55re8ydW0sZpctURRx0+uTQ9jOH40/mf/Q1ZvTNzl2+R7GkPxp/M/wDoao9M3OXb5JxgcP4mqmrPa8XXCGeWWezFLPLuIaiuraqmrmzhUAAAAAAAAAAAAAAAAAAAAAAAAAAAAAAAAAAAAAAAAAAAAAAAAAAAAAAAAAAAAAAAAAAAAAAAAAAAAAAAAAAAAAAAAAD/2Q=="/>
          <p:cNvSpPr>
            <a:spLocks noChangeAspect="1" noChangeArrowheads="1"/>
          </p:cNvSpPr>
          <p:nvPr/>
        </p:nvSpPr>
        <p:spPr bwMode="auto">
          <a:xfrm>
            <a:off x="155575" y="-1881188"/>
            <a:ext cx="4905375" cy="39243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jpeg;base64,/9j/4AAQSkZJRgABAQAAAQABAAD/2wCEAAkGBw8NDw0PDhASDhQPEBAUEBQQEBMQEBAQFhIWFhQRFhgYKCggGhomHBUVIjEhJykrLjEvFyszODQsNygwLysBCgoKDg0OGxAQGywkICQsLC4sLCwsNDAsLSwsLCwwLSw3LywsLDAsLCwsKywuLCwsLCwsLCwsMCwsLCwsLCwvLP/AABEIAMkA+wMBEQACEQEDEQH/xAAbAAEAAQUBAAAAAAAAAAAAAAAABgECAwQHBf/EAEgQAAICAAIGBAYLDwUAAAAAAAABAgMEEQUGEiExUUFhcYEHEyJSkaEXMjRCQ3SSk7PB8BQkU1RicnOCorGywtHS4RYjMzXi/8QAGgEBAAIDAQAAAAAAAAAAAAAAAAECAwUGBP/EADoRAQABAgMEBgcHBAMBAAAAAAABAgMEBRESITFRQXGhsdHhFSIyYYHB8BMjNEJSkdIkM3KCYpLxFP/aAAwDAQACEQMRAD8A7iAAAAAAAAAAAAAAAAAAAAAAAAAAAAAAAWNy6Fn3gY7JS/N7Gt/pQFjsfDa6ea4c+HYAVj85+mP9ANmD3LsQFQAAAAAAAAAAAAAAAAAAAAAAAAAAAAAAAAAAAAAAAAAAAAAAAAAAHn6V01hsGs77FBvhFeVOXZFb+/gTETL04fCXr8/d06+/o/dE8f4QnvWGo7JXP+WP9S8Uc25s5F03a/hHjPg8W/XLHz4WqvqhXDL9pN+stFENhRlOEp/Lr1zPy0YP9TY78Zn+z/QbMMvo7C/ohsUa34+Hw231Trg16kn6xsQx1ZThKvy6dUy9nA6/zWSxFCkumVTyfyZcfSVmjk8N7IaZ/tV/CfGPBKtFacw2L/4bE5dMJeTNdz49qzRSaZhpcTgb+H9undz6HpEPIAAAAAAAAAAAAAAAAAAAAAAAAACkpKKbbSSTbbeSSXFsJiJmdIQHWTXltyqwLyW9Suazz/Rp9H5T7uZeKebosDk8e3f/AOvj4f8AiEWWSnJyk3KUnnKUm3KT5tviZG/piKY0jdCiCy5AVJFUBfBZvJAbla2cstzW9NbnnzKsc7+KV6C1tnXlXim7I8FZxnH87zl6+0pNPJpMZlFNfrWd08uifDu6k2qsjOKlBqUZLNNPNNc0yjnKqZpnZqjSV4VAAAAAAAAAAAAAAAAAAAAAAAHL9ddanipSw+HllTF5SkvhpL+T9/HkZKY0dVlmXRZj7S5Hrd3n3IoizcrkBVEi5BKpIqBu4arJZvi/3FZY6pZQhQD3NWdPSwk1Cbbpk964+Lb9/Hq5r7Osxq1uYYCMRTtU+1Hb7vB0aElJJppppNNb00+DRjcnMTE6SqEAAAAAAAAAAAAAAAAAAAAAIb4RdOuipYWp5TvWc2nvhTwy/W3rsTLUw3WT4P7Sv7WrhTw98+Xg5mjI6hcgLkwnV6GiNDYjGy2cPXmk/KnLya49r59SzZWamuxOY27P18kz0f4PKkk8TdOx+bWlCPZm82/UVmqWjvZtcq9nterHUjRy40N9buu+qRGry/8A33+fZHgwYnUPBSX+342l9GzY5LvU8xtSy280xFHTr9e54ek9VcVh05RyxMFxdcdm1Lrhvz/VefUWiptMNm1uudLm7ueHx4F24idd8KBZQCZ6j6Xz+9bHwzdLfL30O7iu/kUqjpc9nGE0+/p+PimBRoQAAAAAAAAAAAAAAAAAAALZzUU5N5JJtt8ElxYTETM6Q4dprSMsZiLr5fCSeyvNrW6EfQl3mWNzusNYixaptx0d/T2tNEs65ASPVDVqWPm52ZxprflNbnZLzIv97+ypVLSZlmH2cbNPH63+DquGw8KYRrrioRisoxiskkUc1VVNU6zxZQqAAAEc1l1bjepXUJRt4yS3K3t/K6+581aJ0bTL8wmzOxX7PcgUotZprJrinuafIyOpidd8LQsvoulXKM4PKUJKUXya4EKXKKblM0VcJdW0di44imq6PCyKeXJ9Me55ruMTh71qbVc0T0S2QxgAAAAAAAAAAAAAAAAAA8DXrF+J0fiWuNkVWv12oy/ZciaeLYZXb28VT7t/7ebjiMjslwGzgMLLEW10w9tZJRXVm+L6lx7hMvNi70WrU1S7do3Aww1NdNayjXHJc2+mT62833mJxNy5NyqaqulshQAAAAACBa66PVV6tislcm3+kXH0pp+kyUy6fKMRt2tieNPcjbRZt1AlNvB/i9qq+l/BTUo9UZ57vlRk+8x1cXMZ1a2b0V847ksKtOAAAAAAAAAAAAAAAAAACE+FWzLC4ePnYhP0Vz/qWpbvI4++qn/j84cyRd0y5BKX+DPCeMxk7Gv+GqTXVKTUV6tsrU0Wd3NKIp5/Xg6kUc0AAAAAAAj+u1O1hdrzLIP05x+stTxbTKK9nEac4nxQFoyOoiVjQWSDUS3Zxko9E6J+mM4ZfxMpU02d0626ave6CUc0AAAAAAAAAAAAAAAAAACDeFeP3vhXyva9Ncn9RalvMin72uPd84c0LulXIJT3wUtbeN57NOXZnPP6ilTnc9jfR8XRSrnwAAAAAAHia4Sywk150q0vlJ/UWp4tjlcf1ET7p7kAaMjqYljaC0S9fU33fV+iu/lKVNVnE/cx1ujlHMAAAAAAAAAAAAAAAAAAAivhKwvjNHykln4m2ufdm4P1TZNPFtMnubOJiOcTHz+Tkpd1qqJEs8G2NVWN8W3kr65RX56ykvUpekrU1GdWtqxFcflnsl1co5UAAAAAABFNd8Vn4qldGc5etR/mLUt3lFr2rk9Xj8kTaLt7ErGiVol7WotW1jbZ9FeHy75zWXqgylTTZzX6lNPvdAKOeAAAAAAAAAAAAAAAAAABraSwccTTdTLhbXOD6tpNZhks3JtXKa46J1cGuplXOdc1lKEpRkuUovJr0oyO7pqiqmKqeE71qJWZsNfKqcLK3syrlGUXyknmgrXRTXTNNXCXbdA6Xrx1ELq+ndOPTXNe2i/tvW8xzGjiMVhqsPcmir4e+Ob0SHnAAAABgxuLhRXKybyUV3t9EV1iGSzaqu1xRTxc6xuJlfZOyfGbz6kuhdyMjrbNqLVEUU9DXaJZVkkFtUs8HmFyouxDW/EWvZ/R15xj69sxzO9zOaXdu7s8vn9QlZDWgAAAAAAAAAAAAAAAAAAAcv8ACboV1XRxcF5F+UbMve2pbn+sl6Y9ZamXTZNitu39jVxjh1eSFFm7VJHqaA03dgLfGVPNPJWQl7SyPJ8nyfR6URMavNisJbxNGzX8J6YdY0DrJhsel4uWzPLyqp5Kxc8vOXWikxo5PFYG9h59aN3OOHk9gh4wABo6S0rThlnZLf0QW+cu762TEavTh8Ldvz6kbufQhOltLWYuecvJivaQT3LrfN9ZeI0dHhsJRh6dI49MtEl6QDBbVO6deHq9vfLZX5MffTfUlmRMsV+7FuiapdSwWFjRVXVBZRrjGMexLIxuRrrmuqap6WcKgAAAAAAAAAAAAAAAAAAAauk8BXiqbKLVnGyOT5rpUl1p5NdgZLN2q1XFdHGHEtNaKtwN86LVvjvjJLKNkHwmvtue4yO1w2IoxFuK6f25TyaQehVEi6Lyaa3NPNPpT5oD39Ga2Y+lxir5TjwytSs/aflesjSHiuZbhrk76dOrd5dj3o67YvlT8iX9w2Yeackw/Or948GDEazYu3c7dhPorSh6+PrGzDLRlmGt/l169/l2NBTbbbebfFt5tvmWerZiI0hkiyFJhemFVmIujXFyk8kvW+QRM6JVqRoWValjL1lbcsq4vjVVxS6m932zMcy53MMV9pVsU8I70sIa0AAAAAAAAAAAAAAAAAAAAAA8fWbV+rSNWxPyZxzdViW+EuXXF9KJidHrwmLrw1e1Tw6Y5uP6W0XdgrXVfDZa4PjGcfOi+lF4l12HxNu/TtUT4w0yXoVQGWl+VHtQTHF6UZErzDLGQUmGaMiGOYZoyJY5hS7ExrWcn2LpfYQx1TFPFI9V9WZ2yhisbHZUd9NL6OU5r6vTyKTLQ47H6+pb+M/XenJVpwAAAAAAAAAAAAAAAAAAAAAAAA0tK6Loxlbrvgpro6JRfOL4phls3q7VW1ROkucad1BxFDc8M/uiHLcrYrs993b+otFTocNnFFW67unn0IlZXKEnGcXFripJpp9afAs29F2iuNaZIPJrtJZYehGRLPMMsZBjmF7vjHi0iGGuumnjLe0bo/F4zL7mqey/hbPJrXWm+PdmRNTXYjMLVvdr4/XWm2r+qFOFatuf3Rct6lJeRB/kR+t92RSZc/icdXe3RuhJSHhAAAAAAAAAAAAAAAAAAAAAAAAAAAAauO0dRiVlfVC3ltxTa7HxQXou10ezOjimnaI1YrFVwWzGF1kYrNvKKk0lvMkcHb4WqarFEz0xHcpCW5Fmw4wybW5hSuN0uoauavYOFGGtVEJTnVVNymnY9pwTbW1nlx6DE4PEYm7NdVO1u1lIiHkAAAAAAAAAAAAAAAAAAAAAAAAAAAARvWDXLD6PuVFtd05OuM86o1uOTckl5Uk8/JfQTFOrY4XLLuJo26ZiI1036/KJ5vN9kzB/gMV8in+8nZen0Hf/AFU9v8VfZLwf4DFfIp/vGyegr/6qe3+LnelsXHEYjEXRTUbbZzipZbSUpNpPLNZ95aHRWLc27VNE9ERClLzii0PbRPqsmYTVGsaOgaM14w1VFFUqr266q4NqNeTcYpNrOXDcU2JcrcyHEVVzVFVO+ec/xba19wv4LEfJq/uGxLH6BxH6qf3n+La0drfhsRbCpRsrc3knZ4uMc+hZqT3vgutkTTo8+Iym9YtzcmYmI5a69yQlWrAAAAAAAAAAAAAAAAAAAAAAAAAByTwo/wDYR+LVfx2l44Oryb8N/tPdCJEtsuQFQM+GlxRMMtqehsEsyqYRMMkZBWYbmjX/AL+F+MYf6WJFXB4cfH9PX1S7KYnCAAAAAAAAAAAAAAAAAAAAAAAAAA5J4Uf+wj8Vq+ktLxwdXk34b/ae6ESJbVUJVQF9csmmSmmdJ1bpL1AFUwiYbmi398YX4xR9LEirg8OYR/TV9Uu0mJwQAAAAAAAAAAAAAAAAAAAAAAAAAITrzqjbjrq76GnLY2JqUlGKjFtxa3Z5+VL0ImJbfL8xjD0Tbqjdrr9fsjfseY7lX85/gnV7/TNr6jzPY9x3Kv5z/A2j0zb+o80ZxuGlRbbVPLarnKEsnms4vJlm3tXIuURXHTGrEgyNqmea7C0M9NXq9SSYbU3HWwrsiqtmyEZRzsyezJZro6ym20lWe0UzMTHD3ebJ/ofSHm1fO/4G2r6et8uzzbGj9TMdXdROSq2YXVSllZm9mM1J5buSE1asGIzm3dtVUacY5OllHNgAAAAAAAAAAAAAAAAAAAAAAAAAAAAHCtZ/d2O+MXfxsvDt8H+Ho/xjueciXqZK55MGukS7poL3JhPi9P0cTG4O9/cq65728GIAAAAAAAAAAAAAAAAAAAAAAAAAAAAAAAOFaz+7sd8Zu/jZeHb4P8PR/jHc80l6lyCJ4S7voL3JhPi9P0cTG4S9/cq65728GIAAAAAAAAAAAAAAAAAAAAAAAAAAAAAAAIfpzUKrF3zvjb4nb3yiq9rObbcp55re8ydW0sZpctURRx0+uTQ9jOH40/mf/Q1ZvTNzl2+R7GkPxp/M/wDoao9M3OXb5JxgcP4mqmrPa8XXCGeWWezFLPLuIaiuraqmrmzhUAAAAAAAAAAAAAAAAAAAAAAAAAAAAAAAAAAAAAAAAAAAAAAAAAAAAAAAAAAAAAAAAAAAAAAAAAAAAAAAAAAAAAAAAAD/2Q=="/>
          <p:cNvSpPr>
            <a:spLocks noChangeAspect="1" noChangeArrowheads="1"/>
          </p:cNvSpPr>
          <p:nvPr/>
        </p:nvSpPr>
        <p:spPr bwMode="auto">
          <a:xfrm>
            <a:off x="307975" y="-1728788"/>
            <a:ext cx="4905375" cy="39243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descr="C:\Users\Hye Yoon\Desktop\female-gender-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5834" y="2021187"/>
            <a:ext cx="997766" cy="79821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Hye Yoon\Desktop\male-gender-sig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0408" y="2057400"/>
            <a:ext cx="1031800" cy="825440"/>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9"/>
          <p:cNvCxnSpPr/>
          <p:nvPr/>
        </p:nvCxnSpPr>
        <p:spPr>
          <a:xfrm>
            <a:off x="3429000" y="2195513"/>
            <a:ext cx="0" cy="6338887"/>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pic>
        <p:nvPicPr>
          <p:cNvPr id="86" name="Picture 2" descr="https://cdn.shopify.com/s/files/1/0251/2592/files/CellPhone_Icon.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25857"/>
          <a:stretch/>
        </p:blipFill>
        <p:spPr bwMode="auto">
          <a:xfrm>
            <a:off x="3125996" y="974"/>
            <a:ext cx="531604" cy="532426"/>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p:cNvGrpSpPr/>
          <p:nvPr/>
        </p:nvGrpSpPr>
        <p:grpSpPr>
          <a:xfrm>
            <a:off x="156507" y="2667000"/>
            <a:ext cx="3653493" cy="5847278"/>
            <a:chOff x="80307" y="2486561"/>
            <a:chExt cx="3653493" cy="5847278"/>
          </a:xfrm>
        </p:grpSpPr>
        <p:sp>
          <p:nvSpPr>
            <p:cNvPr id="88" name="TextBox 87"/>
            <p:cNvSpPr txBox="1"/>
            <p:nvPr/>
          </p:nvSpPr>
          <p:spPr>
            <a:xfrm>
              <a:off x="163630" y="3553359"/>
              <a:ext cx="1284170" cy="1323441"/>
            </a:xfrm>
            <a:prstGeom prst="rect">
              <a:avLst/>
            </a:prstGeom>
            <a:noFill/>
          </p:spPr>
          <p:txBody>
            <a:bodyPr wrap="square">
              <a:spAutoFit/>
            </a:bodyPr>
            <a:lstStyle/>
            <a:p>
              <a:pPr fontAlgn="auto">
                <a:spcBef>
                  <a:spcPts val="0"/>
                </a:spcBef>
                <a:spcAft>
                  <a:spcPts val="0"/>
                </a:spcAft>
                <a:defRPr/>
              </a:pPr>
              <a:r>
                <a:rPr lang="en-US" sz="8000" dirty="0" smtClean="0">
                  <a:solidFill>
                    <a:srgbClr val="FFC000"/>
                  </a:solidFill>
                  <a:latin typeface="Britannic Bold"/>
                  <a:cs typeface="Britannic Bold"/>
                </a:rPr>
                <a:t>2</a:t>
              </a:r>
              <a:endParaRPr lang="en-US" sz="8000" dirty="0">
                <a:solidFill>
                  <a:srgbClr val="FFC000"/>
                </a:solidFill>
                <a:latin typeface="Britannic Bold"/>
                <a:cs typeface="Britannic Bold"/>
              </a:endParaRPr>
            </a:p>
          </p:txBody>
        </p:sp>
        <p:sp>
          <p:nvSpPr>
            <p:cNvPr id="89" name="TextBox 88"/>
            <p:cNvSpPr txBox="1"/>
            <p:nvPr/>
          </p:nvSpPr>
          <p:spPr>
            <a:xfrm>
              <a:off x="152400" y="4724400"/>
              <a:ext cx="1194437" cy="1323439"/>
            </a:xfrm>
            <a:prstGeom prst="rect">
              <a:avLst/>
            </a:prstGeom>
            <a:noFill/>
          </p:spPr>
          <p:txBody>
            <a:bodyPr wrap="square">
              <a:spAutoFit/>
            </a:bodyPr>
            <a:lstStyle/>
            <a:p>
              <a:pPr>
                <a:defRPr/>
              </a:pPr>
              <a:r>
                <a:rPr lang="en-US" sz="8000" dirty="0" smtClean="0">
                  <a:solidFill>
                    <a:srgbClr val="FFC000"/>
                  </a:solidFill>
                  <a:latin typeface="Britannic Bold"/>
                  <a:cs typeface="Britannic Bold"/>
                </a:rPr>
                <a:t>3</a:t>
              </a:r>
              <a:endParaRPr lang="en-US" sz="8000" dirty="0">
                <a:solidFill>
                  <a:srgbClr val="FFC000"/>
                </a:solidFill>
                <a:latin typeface="Britannic Bold"/>
                <a:cs typeface="Britannic Bold"/>
              </a:endParaRPr>
            </a:p>
          </p:txBody>
        </p:sp>
        <p:sp>
          <p:nvSpPr>
            <p:cNvPr id="90" name="TextBox 89"/>
            <p:cNvSpPr txBox="1"/>
            <p:nvPr/>
          </p:nvSpPr>
          <p:spPr>
            <a:xfrm>
              <a:off x="100963" y="5867400"/>
              <a:ext cx="1194437" cy="1323439"/>
            </a:xfrm>
            <a:prstGeom prst="rect">
              <a:avLst/>
            </a:prstGeom>
            <a:noFill/>
          </p:spPr>
          <p:txBody>
            <a:bodyPr wrap="square">
              <a:spAutoFit/>
            </a:bodyPr>
            <a:lstStyle/>
            <a:p>
              <a:pPr fontAlgn="auto">
                <a:spcBef>
                  <a:spcPts val="0"/>
                </a:spcBef>
                <a:spcAft>
                  <a:spcPts val="0"/>
                </a:spcAft>
                <a:defRPr/>
              </a:pPr>
              <a:r>
                <a:rPr lang="en-US" sz="8000" dirty="0">
                  <a:solidFill>
                    <a:srgbClr val="FFC000"/>
                  </a:solidFill>
                  <a:latin typeface="Britannic Bold"/>
                  <a:cs typeface="Britannic Bold"/>
                </a:rPr>
                <a:t>4</a:t>
              </a:r>
            </a:p>
          </p:txBody>
        </p:sp>
        <p:sp>
          <p:nvSpPr>
            <p:cNvPr id="91" name="TextBox 90"/>
            <p:cNvSpPr txBox="1"/>
            <p:nvPr/>
          </p:nvSpPr>
          <p:spPr>
            <a:xfrm>
              <a:off x="177163" y="7010400"/>
              <a:ext cx="1194437" cy="1323439"/>
            </a:xfrm>
            <a:prstGeom prst="rect">
              <a:avLst/>
            </a:prstGeom>
            <a:noFill/>
          </p:spPr>
          <p:txBody>
            <a:bodyPr wrap="square">
              <a:spAutoFit/>
            </a:bodyPr>
            <a:lstStyle/>
            <a:p>
              <a:pPr fontAlgn="auto">
                <a:spcBef>
                  <a:spcPts val="0"/>
                </a:spcBef>
                <a:spcAft>
                  <a:spcPts val="0"/>
                </a:spcAft>
                <a:defRPr/>
              </a:pPr>
              <a:r>
                <a:rPr lang="en-US" sz="8000" dirty="0" smtClean="0">
                  <a:solidFill>
                    <a:srgbClr val="FFC000"/>
                  </a:solidFill>
                  <a:latin typeface="Britannic Bold"/>
                  <a:cs typeface="Britannic Bold"/>
                </a:rPr>
                <a:t>5</a:t>
              </a:r>
              <a:endParaRPr lang="en-US" sz="8000" dirty="0">
                <a:solidFill>
                  <a:srgbClr val="FFC000"/>
                </a:solidFill>
                <a:latin typeface="Britannic Bold"/>
                <a:cs typeface="Britannic Bold"/>
              </a:endParaRPr>
            </a:p>
          </p:txBody>
        </p:sp>
        <p:sp>
          <p:nvSpPr>
            <p:cNvPr id="94" name="TextBox 93"/>
            <p:cNvSpPr txBox="1"/>
            <p:nvPr/>
          </p:nvSpPr>
          <p:spPr>
            <a:xfrm>
              <a:off x="80307" y="2486561"/>
              <a:ext cx="1367493" cy="1323439"/>
            </a:xfrm>
            <a:prstGeom prst="rect">
              <a:avLst/>
            </a:prstGeom>
            <a:noFill/>
          </p:spPr>
          <p:txBody>
            <a:bodyPr wrap="square">
              <a:spAutoFit/>
            </a:bodyPr>
            <a:lstStyle/>
            <a:p>
              <a:pPr fontAlgn="auto">
                <a:spcBef>
                  <a:spcPts val="0"/>
                </a:spcBef>
                <a:spcAft>
                  <a:spcPts val="0"/>
                </a:spcAft>
                <a:defRPr/>
              </a:pPr>
              <a:r>
                <a:rPr lang="en-US" sz="8000" dirty="0" smtClean="0">
                  <a:solidFill>
                    <a:srgbClr val="FFC000"/>
                  </a:solidFill>
                  <a:latin typeface="Britannic Bold"/>
                  <a:cs typeface="Britannic Bold"/>
                </a:rPr>
                <a:t>1</a:t>
              </a:r>
              <a:endParaRPr lang="en-US" sz="8000" dirty="0">
                <a:solidFill>
                  <a:srgbClr val="FFC000"/>
                </a:solidFill>
                <a:latin typeface="Britannic Bold"/>
                <a:cs typeface="Britannic Bold"/>
              </a:endParaRPr>
            </a:p>
          </p:txBody>
        </p:sp>
        <p:sp>
          <p:nvSpPr>
            <p:cNvPr id="95" name="TextBox 29"/>
            <p:cNvSpPr txBox="1">
              <a:spLocks noChangeArrowheads="1"/>
            </p:cNvSpPr>
            <p:nvPr/>
          </p:nvSpPr>
          <p:spPr bwMode="auto">
            <a:xfrm>
              <a:off x="1004631" y="2695299"/>
              <a:ext cx="2348169" cy="461665"/>
            </a:xfrm>
            <a:prstGeom prst="rect">
              <a:avLst/>
            </a:prstGeom>
            <a:noFill/>
            <a:ln w="9525">
              <a:noFill/>
              <a:miter lim="800000"/>
              <a:headEnd/>
              <a:tailEnd/>
            </a:ln>
          </p:spPr>
          <p:txBody>
            <a:bodyPr wrap="square">
              <a:spAutoFit/>
            </a:bodyPr>
            <a:lstStyle/>
            <a:p>
              <a:r>
                <a:rPr lang="zh-CN" altLang="en-US" sz="2400" b="1" dirty="0" smtClean="0">
                  <a:latin typeface="Britannic Bold" pitchFamily="34" charset="0"/>
                  <a:ea typeface="Britannic Bold" pitchFamily="34" charset="0"/>
                  <a:cs typeface="Britannic Bold" pitchFamily="34" charset="0"/>
                </a:rPr>
                <a:t>苹果手机</a:t>
              </a:r>
              <a:endParaRPr lang="en-US" sz="2400" b="1" dirty="0">
                <a:latin typeface="Britannic Bold" pitchFamily="34" charset="0"/>
                <a:ea typeface="Britannic Bold" pitchFamily="34" charset="0"/>
                <a:cs typeface="Britannic Bold" pitchFamily="34" charset="0"/>
              </a:endParaRPr>
            </a:p>
          </p:txBody>
        </p:sp>
        <p:sp>
          <p:nvSpPr>
            <p:cNvPr id="96" name="TextBox 28"/>
            <p:cNvSpPr txBox="1">
              <a:spLocks noChangeArrowheads="1"/>
            </p:cNvSpPr>
            <p:nvPr/>
          </p:nvSpPr>
          <p:spPr bwMode="auto">
            <a:xfrm>
              <a:off x="1222644" y="3156964"/>
              <a:ext cx="1669511" cy="446276"/>
            </a:xfrm>
            <a:prstGeom prst="rect">
              <a:avLst/>
            </a:prstGeom>
            <a:noFill/>
            <a:ln w="9525">
              <a:noFill/>
              <a:miter lim="800000"/>
              <a:headEnd/>
              <a:tailEnd/>
            </a:ln>
          </p:spPr>
          <p:txBody>
            <a:bodyPr>
              <a:spAutoFit/>
            </a:bodyPr>
            <a:lstStyle/>
            <a:p>
              <a:r>
                <a:rPr lang="en-US" sz="2300" dirty="0" smtClean="0">
                  <a:solidFill>
                    <a:srgbClr val="F45EB7"/>
                  </a:solidFill>
                  <a:latin typeface="Britannic Bold" pitchFamily="34" charset="0"/>
                  <a:ea typeface="Britannic Bold" pitchFamily="34" charset="0"/>
                  <a:cs typeface="Britannic Bold" pitchFamily="34" charset="0"/>
                </a:rPr>
                <a:t>35.9%</a:t>
              </a:r>
              <a:endParaRPr lang="en-US" sz="2300" dirty="0">
                <a:solidFill>
                  <a:srgbClr val="F45EB7"/>
                </a:solidFill>
                <a:latin typeface="Britannic Bold" pitchFamily="34" charset="0"/>
                <a:ea typeface="Britannic Bold" pitchFamily="34" charset="0"/>
                <a:cs typeface="Britannic Bold" pitchFamily="34" charset="0"/>
              </a:endParaRPr>
            </a:p>
          </p:txBody>
        </p:sp>
        <p:sp>
          <p:nvSpPr>
            <p:cNvPr id="97" name="TextBox 29"/>
            <p:cNvSpPr txBox="1">
              <a:spLocks noChangeArrowheads="1"/>
            </p:cNvSpPr>
            <p:nvPr/>
          </p:nvSpPr>
          <p:spPr bwMode="auto">
            <a:xfrm>
              <a:off x="1295399" y="3756313"/>
              <a:ext cx="2348169" cy="461665"/>
            </a:xfrm>
            <a:prstGeom prst="rect">
              <a:avLst/>
            </a:prstGeom>
            <a:noFill/>
            <a:ln w="9525">
              <a:noFill/>
              <a:miter lim="800000"/>
              <a:headEnd/>
              <a:tailEnd/>
            </a:ln>
          </p:spPr>
          <p:txBody>
            <a:bodyPr wrap="square">
              <a:spAutoFit/>
            </a:bodyPr>
            <a:lstStyle/>
            <a:p>
              <a:r>
                <a:rPr lang="zh-CN" altLang="en-US" sz="2400" b="1" dirty="0" smtClean="0">
                  <a:latin typeface="Britannic Bold" pitchFamily="34" charset="0"/>
                  <a:ea typeface="Britannic Bold" pitchFamily="34" charset="0"/>
                  <a:cs typeface="Britannic Bold" pitchFamily="34" charset="0"/>
                </a:rPr>
                <a:t>三星</a:t>
              </a:r>
              <a:endParaRPr lang="en-US" sz="2400" b="1" dirty="0">
                <a:latin typeface="Britannic Bold" pitchFamily="34" charset="0"/>
                <a:ea typeface="Britannic Bold" pitchFamily="34" charset="0"/>
                <a:cs typeface="Britannic Bold" pitchFamily="34" charset="0"/>
              </a:endParaRPr>
            </a:p>
          </p:txBody>
        </p:sp>
        <p:sp>
          <p:nvSpPr>
            <p:cNvPr id="98" name="TextBox 29"/>
            <p:cNvSpPr txBox="1">
              <a:spLocks noChangeArrowheads="1"/>
            </p:cNvSpPr>
            <p:nvPr/>
          </p:nvSpPr>
          <p:spPr bwMode="auto">
            <a:xfrm>
              <a:off x="1343387" y="4962242"/>
              <a:ext cx="2348169" cy="461665"/>
            </a:xfrm>
            <a:prstGeom prst="rect">
              <a:avLst/>
            </a:prstGeom>
            <a:noFill/>
            <a:ln w="9525">
              <a:noFill/>
              <a:miter lim="800000"/>
              <a:headEnd/>
              <a:tailEnd/>
            </a:ln>
          </p:spPr>
          <p:txBody>
            <a:bodyPr wrap="square">
              <a:spAutoFit/>
            </a:bodyPr>
            <a:lstStyle/>
            <a:p>
              <a:r>
                <a:rPr lang="zh-CN" altLang="en-US" sz="2400" b="1" dirty="0" smtClean="0">
                  <a:latin typeface="Britannic Bold" pitchFamily="34" charset="0"/>
                  <a:ea typeface="Britannic Bold" pitchFamily="34" charset="0"/>
                  <a:cs typeface="Britannic Bold" pitchFamily="34" charset="0"/>
                </a:rPr>
                <a:t>华为</a:t>
              </a:r>
              <a:endParaRPr lang="en-US" sz="2400" b="1" dirty="0">
                <a:latin typeface="Britannic Bold" pitchFamily="34" charset="0"/>
                <a:ea typeface="Britannic Bold" pitchFamily="34" charset="0"/>
                <a:cs typeface="Britannic Bold" pitchFamily="34" charset="0"/>
              </a:endParaRPr>
            </a:p>
          </p:txBody>
        </p:sp>
        <p:sp>
          <p:nvSpPr>
            <p:cNvPr id="99" name="TextBox 29"/>
            <p:cNvSpPr txBox="1">
              <a:spLocks noChangeArrowheads="1"/>
            </p:cNvSpPr>
            <p:nvPr/>
          </p:nvSpPr>
          <p:spPr bwMode="auto">
            <a:xfrm>
              <a:off x="1357977" y="6096000"/>
              <a:ext cx="2348169" cy="461665"/>
            </a:xfrm>
            <a:prstGeom prst="rect">
              <a:avLst/>
            </a:prstGeom>
            <a:noFill/>
            <a:ln w="9525">
              <a:noFill/>
              <a:miter lim="800000"/>
              <a:headEnd/>
              <a:tailEnd/>
            </a:ln>
          </p:spPr>
          <p:txBody>
            <a:bodyPr wrap="square">
              <a:spAutoFit/>
            </a:bodyPr>
            <a:lstStyle/>
            <a:p>
              <a:r>
                <a:rPr lang="zh-CN" altLang="en-US" sz="2400" b="1" dirty="0" smtClean="0">
                  <a:latin typeface="Britannic Bold" pitchFamily="34" charset="0"/>
                  <a:ea typeface="Britannic Bold" pitchFamily="34" charset="0"/>
                  <a:cs typeface="Britannic Bold" pitchFamily="34" charset="0"/>
                </a:rPr>
                <a:t>小米</a:t>
              </a:r>
              <a:endParaRPr lang="en-US" sz="2400" b="1" dirty="0">
                <a:latin typeface="Britannic Bold" pitchFamily="34" charset="0"/>
                <a:ea typeface="Britannic Bold" pitchFamily="34" charset="0"/>
                <a:cs typeface="Britannic Bold" pitchFamily="34" charset="0"/>
              </a:endParaRPr>
            </a:p>
          </p:txBody>
        </p:sp>
        <p:sp>
          <p:nvSpPr>
            <p:cNvPr id="100" name="TextBox 29"/>
            <p:cNvSpPr txBox="1">
              <a:spLocks noChangeArrowheads="1"/>
            </p:cNvSpPr>
            <p:nvPr/>
          </p:nvSpPr>
          <p:spPr bwMode="auto">
            <a:xfrm>
              <a:off x="1385631" y="7242382"/>
              <a:ext cx="2348169" cy="461665"/>
            </a:xfrm>
            <a:prstGeom prst="rect">
              <a:avLst/>
            </a:prstGeom>
            <a:noFill/>
            <a:ln w="9525">
              <a:noFill/>
              <a:miter lim="800000"/>
              <a:headEnd/>
              <a:tailEnd/>
            </a:ln>
          </p:spPr>
          <p:txBody>
            <a:bodyPr wrap="square">
              <a:spAutoFit/>
            </a:bodyPr>
            <a:lstStyle/>
            <a:p>
              <a:r>
                <a:rPr lang="zh-CN" altLang="en-US" sz="2400" b="1" dirty="0">
                  <a:latin typeface="Britannic Bold" pitchFamily="34" charset="0"/>
                  <a:ea typeface="Britannic Bold" pitchFamily="34" charset="0"/>
                  <a:cs typeface="Britannic Bold" pitchFamily="34" charset="0"/>
                </a:rPr>
                <a:t>欧珀</a:t>
              </a:r>
              <a:endParaRPr lang="en-US" sz="2400" b="1" dirty="0">
                <a:latin typeface="Britannic Bold" pitchFamily="34" charset="0"/>
                <a:ea typeface="Britannic Bold" pitchFamily="34" charset="0"/>
                <a:cs typeface="Britannic Bold" pitchFamily="34" charset="0"/>
              </a:endParaRPr>
            </a:p>
          </p:txBody>
        </p:sp>
        <p:sp>
          <p:nvSpPr>
            <p:cNvPr id="101" name="TextBox 28"/>
            <p:cNvSpPr txBox="1">
              <a:spLocks noChangeArrowheads="1"/>
            </p:cNvSpPr>
            <p:nvPr/>
          </p:nvSpPr>
          <p:spPr bwMode="auto">
            <a:xfrm>
              <a:off x="1249998" y="4203571"/>
              <a:ext cx="1669511" cy="446276"/>
            </a:xfrm>
            <a:prstGeom prst="rect">
              <a:avLst/>
            </a:prstGeom>
            <a:noFill/>
            <a:ln w="9525">
              <a:noFill/>
              <a:miter lim="800000"/>
              <a:headEnd/>
              <a:tailEnd/>
            </a:ln>
          </p:spPr>
          <p:txBody>
            <a:bodyPr>
              <a:spAutoFit/>
            </a:bodyPr>
            <a:lstStyle/>
            <a:p>
              <a:r>
                <a:rPr lang="en-US" sz="2300" dirty="0" smtClean="0">
                  <a:solidFill>
                    <a:srgbClr val="F45EB7"/>
                  </a:solidFill>
                  <a:latin typeface="Britannic Bold" pitchFamily="34" charset="0"/>
                  <a:ea typeface="Britannic Bold" pitchFamily="34" charset="0"/>
                  <a:cs typeface="Britannic Bold" pitchFamily="34" charset="0"/>
                </a:rPr>
                <a:t>24.7%</a:t>
              </a:r>
              <a:endParaRPr lang="en-US" sz="2300" dirty="0">
                <a:solidFill>
                  <a:srgbClr val="F45EB7"/>
                </a:solidFill>
                <a:latin typeface="Britannic Bold" pitchFamily="34" charset="0"/>
                <a:ea typeface="Britannic Bold" pitchFamily="34" charset="0"/>
                <a:cs typeface="Britannic Bold" pitchFamily="34" charset="0"/>
              </a:endParaRPr>
            </a:p>
          </p:txBody>
        </p:sp>
        <p:sp>
          <p:nvSpPr>
            <p:cNvPr id="102" name="TextBox 28"/>
            <p:cNvSpPr txBox="1">
              <a:spLocks noChangeArrowheads="1"/>
            </p:cNvSpPr>
            <p:nvPr/>
          </p:nvSpPr>
          <p:spPr bwMode="auto">
            <a:xfrm>
              <a:off x="1254914" y="5425592"/>
              <a:ext cx="1669511" cy="446276"/>
            </a:xfrm>
            <a:prstGeom prst="rect">
              <a:avLst/>
            </a:prstGeom>
            <a:noFill/>
            <a:ln w="9525">
              <a:noFill/>
              <a:miter lim="800000"/>
              <a:headEnd/>
              <a:tailEnd/>
            </a:ln>
          </p:spPr>
          <p:txBody>
            <a:bodyPr>
              <a:spAutoFit/>
            </a:bodyPr>
            <a:lstStyle/>
            <a:p>
              <a:r>
                <a:rPr lang="en-US" sz="2300" dirty="0" smtClean="0">
                  <a:solidFill>
                    <a:srgbClr val="F45EB7"/>
                  </a:solidFill>
                  <a:latin typeface="Britannic Bold" pitchFamily="34" charset="0"/>
                  <a:ea typeface="Britannic Bold" pitchFamily="34" charset="0"/>
                  <a:cs typeface="Britannic Bold" pitchFamily="34" charset="0"/>
                </a:rPr>
                <a:t>18.0%</a:t>
              </a:r>
              <a:endParaRPr lang="en-US" sz="2300" dirty="0">
                <a:solidFill>
                  <a:srgbClr val="F45EB7"/>
                </a:solidFill>
                <a:latin typeface="Britannic Bold" pitchFamily="34" charset="0"/>
                <a:ea typeface="Britannic Bold" pitchFamily="34" charset="0"/>
                <a:cs typeface="Britannic Bold" pitchFamily="34" charset="0"/>
              </a:endParaRPr>
            </a:p>
          </p:txBody>
        </p:sp>
        <p:sp>
          <p:nvSpPr>
            <p:cNvPr id="103" name="TextBox 28"/>
            <p:cNvSpPr txBox="1">
              <a:spLocks noChangeArrowheads="1"/>
            </p:cNvSpPr>
            <p:nvPr/>
          </p:nvSpPr>
          <p:spPr bwMode="auto">
            <a:xfrm>
              <a:off x="1400885" y="6553200"/>
              <a:ext cx="1669511" cy="446276"/>
            </a:xfrm>
            <a:prstGeom prst="rect">
              <a:avLst/>
            </a:prstGeom>
            <a:noFill/>
            <a:ln w="9525">
              <a:noFill/>
              <a:miter lim="800000"/>
              <a:headEnd/>
              <a:tailEnd/>
            </a:ln>
          </p:spPr>
          <p:txBody>
            <a:bodyPr>
              <a:spAutoFit/>
            </a:bodyPr>
            <a:lstStyle/>
            <a:p>
              <a:r>
                <a:rPr lang="en-US" sz="2300" dirty="0" smtClean="0">
                  <a:solidFill>
                    <a:srgbClr val="F45EB7"/>
                  </a:solidFill>
                  <a:latin typeface="Britannic Bold" pitchFamily="34" charset="0"/>
                  <a:ea typeface="Britannic Bold" pitchFamily="34" charset="0"/>
                  <a:cs typeface="Britannic Bold" pitchFamily="34" charset="0"/>
                </a:rPr>
                <a:t>9.5</a:t>
              </a:r>
              <a:r>
                <a:rPr lang="en-US" sz="2300" dirty="0" smtClean="0">
                  <a:solidFill>
                    <a:srgbClr val="F45EB7"/>
                  </a:solidFill>
                  <a:latin typeface="Britannic Bold" pitchFamily="34" charset="0"/>
                  <a:ea typeface="Britannic Bold" pitchFamily="34" charset="0"/>
                  <a:cs typeface="Britannic Bold" pitchFamily="34" charset="0"/>
                </a:rPr>
                <a:t>%</a:t>
              </a:r>
              <a:endParaRPr lang="en-US" sz="2300" dirty="0">
                <a:solidFill>
                  <a:srgbClr val="F45EB7"/>
                </a:solidFill>
                <a:latin typeface="Britannic Bold" pitchFamily="34" charset="0"/>
                <a:ea typeface="Britannic Bold" pitchFamily="34" charset="0"/>
                <a:cs typeface="Britannic Bold" pitchFamily="34" charset="0"/>
              </a:endParaRPr>
            </a:p>
          </p:txBody>
        </p:sp>
        <p:sp>
          <p:nvSpPr>
            <p:cNvPr id="104" name="TextBox 28"/>
            <p:cNvSpPr txBox="1">
              <a:spLocks noChangeArrowheads="1"/>
            </p:cNvSpPr>
            <p:nvPr/>
          </p:nvSpPr>
          <p:spPr bwMode="auto">
            <a:xfrm>
              <a:off x="1415143" y="7704047"/>
              <a:ext cx="1669511" cy="446276"/>
            </a:xfrm>
            <a:prstGeom prst="rect">
              <a:avLst/>
            </a:prstGeom>
            <a:noFill/>
            <a:ln w="9525">
              <a:noFill/>
              <a:miter lim="800000"/>
              <a:headEnd/>
              <a:tailEnd/>
            </a:ln>
          </p:spPr>
          <p:txBody>
            <a:bodyPr>
              <a:spAutoFit/>
            </a:bodyPr>
            <a:lstStyle/>
            <a:p>
              <a:r>
                <a:rPr lang="en-US" sz="2300" dirty="0" smtClean="0">
                  <a:solidFill>
                    <a:srgbClr val="F45EB7"/>
                  </a:solidFill>
                  <a:latin typeface="Britannic Bold" pitchFamily="34" charset="0"/>
                  <a:ea typeface="Britannic Bold" pitchFamily="34" charset="0"/>
                  <a:cs typeface="Britannic Bold" pitchFamily="34" charset="0"/>
                </a:rPr>
                <a:t>3.4%</a:t>
              </a:r>
              <a:endParaRPr lang="en-US" sz="2300" dirty="0">
                <a:solidFill>
                  <a:srgbClr val="F45EB7"/>
                </a:solidFill>
                <a:latin typeface="Britannic Bold" pitchFamily="34" charset="0"/>
                <a:ea typeface="Britannic Bold" pitchFamily="34" charset="0"/>
                <a:cs typeface="Britannic Bold" pitchFamily="34" charset="0"/>
              </a:endParaRPr>
            </a:p>
          </p:txBody>
        </p:sp>
        <p:cxnSp>
          <p:nvCxnSpPr>
            <p:cNvPr id="120" name="Straight Connector 119"/>
            <p:cNvCxnSpPr/>
            <p:nvPr/>
          </p:nvCxnSpPr>
          <p:spPr>
            <a:xfrm>
              <a:off x="242414" y="3719038"/>
              <a:ext cx="2660308"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a:off x="242414" y="4876800"/>
              <a:ext cx="2660308"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242414" y="2695299"/>
              <a:ext cx="2660308"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a:off x="259201" y="6025078"/>
              <a:ext cx="2660308"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a:off x="311492" y="7162800"/>
              <a:ext cx="2660308"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311492" y="8305800"/>
              <a:ext cx="2660308"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15" name="Group 14"/>
          <p:cNvGrpSpPr/>
          <p:nvPr/>
        </p:nvGrpSpPr>
        <p:grpSpPr>
          <a:xfrm>
            <a:off x="3657600" y="2703213"/>
            <a:ext cx="3643569" cy="5847278"/>
            <a:chOff x="3657600" y="2687122"/>
            <a:chExt cx="3643569" cy="5847278"/>
          </a:xfrm>
        </p:grpSpPr>
        <p:sp>
          <p:nvSpPr>
            <p:cNvPr id="105" name="TextBox 104"/>
            <p:cNvSpPr txBox="1"/>
            <p:nvPr/>
          </p:nvSpPr>
          <p:spPr>
            <a:xfrm>
              <a:off x="3740923" y="3753920"/>
              <a:ext cx="1284170" cy="1323441"/>
            </a:xfrm>
            <a:prstGeom prst="rect">
              <a:avLst/>
            </a:prstGeom>
            <a:noFill/>
          </p:spPr>
          <p:txBody>
            <a:bodyPr wrap="square">
              <a:spAutoFit/>
            </a:bodyPr>
            <a:lstStyle/>
            <a:p>
              <a:pPr fontAlgn="auto">
                <a:spcBef>
                  <a:spcPts val="0"/>
                </a:spcBef>
                <a:spcAft>
                  <a:spcPts val="0"/>
                </a:spcAft>
                <a:defRPr/>
              </a:pPr>
              <a:r>
                <a:rPr lang="en-US" sz="8000" dirty="0" smtClean="0">
                  <a:solidFill>
                    <a:srgbClr val="FFC000"/>
                  </a:solidFill>
                  <a:latin typeface="Britannic Bold"/>
                  <a:cs typeface="Britannic Bold"/>
                </a:rPr>
                <a:t>2</a:t>
              </a:r>
              <a:endParaRPr lang="en-US" sz="8000" dirty="0">
                <a:solidFill>
                  <a:srgbClr val="FFC000"/>
                </a:solidFill>
                <a:latin typeface="Britannic Bold"/>
                <a:cs typeface="Britannic Bold"/>
              </a:endParaRPr>
            </a:p>
          </p:txBody>
        </p:sp>
        <p:sp>
          <p:nvSpPr>
            <p:cNvPr id="106" name="TextBox 105"/>
            <p:cNvSpPr txBox="1"/>
            <p:nvPr/>
          </p:nvSpPr>
          <p:spPr>
            <a:xfrm>
              <a:off x="3729693" y="4924961"/>
              <a:ext cx="1194437" cy="1323439"/>
            </a:xfrm>
            <a:prstGeom prst="rect">
              <a:avLst/>
            </a:prstGeom>
            <a:noFill/>
          </p:spPr>
          <p:txBody>
            <a:bodyPr wrap="square">
              <a:spAutoFit/>
            </a:bodyPr>
            <a:lstStyle/>
            <a:p>
              <a:pPr>
                <a:defRPr/>
              </a:pPr>
              <a:r>
                <a:rPr lang="en-US" sz="8000" dirty="0" smtClean="0">
                  <a:solidFill>
                    <a:srgbClr val="FFC000"/>
                  </a:solidFill>
                  <a:latin typeface="Britannic Bold"/>
                  <a:cs typeface="Britannic Bold"/>
                </a:rPr>
                <a:t>3</a:t>
              </a:r>
              <a:endParaRPr lang="en-US" sz="8000" dirty="0">
                <a:solidFill>
                  <a:srgbClr val="FFC000"/>
                </a:solidFill>
                <a:latin typeface="Britannic Bold"/>
                <a:cs typeface="Britannic Bold"/>
              </a:endParaRPr>
            </a:p>
          </p:txBody>
        </p:sp>
        <p:sp>
          <p:nvSpPr>
            <p:cNvPr id="107" name="TextBox 106"/>
            <p:cNvSpPr txBox="1"/>
            <p:nvPr/>
          </p:nvSpPr>
          <p:spPr>
            <a:xfrm>
              <a:off x="3678256" y="6067961"/>
              <a:ext cx="1194437" cy="1323439"/>
            </a:xfrm>
            <a:prstGeom prst="rect">
              <a:avLst/>
            </a:prstGeom>
            <a:noFill/>
          </p:spPr>
          <p:txBody>
            <a:bodyPr wrap="square">
              <a:spAutoFit/>
            </a:bodyPr>
            <a:lstStyle/>
            <a:p>
              <a:pPr fontAlgn="auto">
                <a:spcBef>
                  <a:spcPts val="0"/>
                </a:spcBef>
                <a:spcAft>
                  <a:spcPts val="0"/>
                </a:spcAft>
                <a:defRPr/>
              </a:pPr>
              <a:r>
                <a:rPr lang="en-US" sz="8000" dirty="0">
                  <a:solidFill>
                    <a:srgbClr val="FFC000"/>
                  </a:solidFill>
                  <a:latin typeface="Britannic Bold"/>
                  <a:cs typeface="Britannic Bold"/>
                </a:rPr>
                <a:t>4</a:t>
              </a:r>
            </a:p>
          </p:txBody>
        </p:sp>
        <p:sp>
          <p:nvSpPr>
            <p:cNvPr id="108" name="TextBox 107"/>
            <p:cNvSpPr txBox="1"/>
            <p:nvPr/>
          </p:nvSpPr>
          <p:spPr>
            <a:xfrm>
              <a:off x="3754456" y="7210961"/>
              <a:ext cx="1194437" cy="1323439"/>
            </a:xfrm>
            <a:prstGeom prst="rect">
              <a:avLst/>
            </a:prstGeom>
            <a:noFill/>
          </p:spPr>
          <p:txBody>
            <a:bodyPr wrap="square">
              <a:spAutoFit/>
            </a:bodyPr>
            <a:lstStyle/>
            <a:p>
              <a:pPr fontAlgn="auto">
                <a:spcBef>
                  <a:spcPts val="0"/>
                </a:spcBef>
                <a:spcAft>
                  <a:spcPts val="0"/>
                </a:spcAft>
                <a:defRPr/>
              </a:pPr>
              <a:r>
                <a:rPr lang="en-US" sz="8000" dirty="0" smtClean="0">
                  <a:solidFill>
                    <a:srgbClr val="FFC000"/>
                  </a:solidFill>
                  <a:latin typeface="Britannic Bold"/>
                  <a:cs typeface="Britannic Bold"/>
                </a:rPr>
                <a:t>5</a:t>
              </a:r>
              <a:endParaRPr lang="en-US" sz="8000" dirty="0">
                <a:solidFill>
                  <a:srgbClr val="FFC000"/>
                </a:solidFill>
                <a:latin typeface="Britannic Bold"/>
                <a:cs typeface="Britannic Bold"/>
              </a:endParaRPr>
            </a:p>
          </p:txBody>
        </p:sp>
        <p:sp>
          <p:nvSpPr>
            <p:cNvPr id="109" name="TextBox 108"/>
            <p:cNvSpPr txBox="1"/>
            <p:nvPr/>
          </p:nvSpPr>
          <p:spPr>
            <a:xfrm>
              <a:off x="3657600" y="2687122"/>
              <a:ext cx="1367493" cy="1323439"/>
            </a:xfrm>
            <a:prstGeom prst="rect">
              <a:avLst/>
            </a:prstGeom>
            <a:noFill/>
          </p:spPr>
          <p:txBody>
            <a:bodyPr wrap="square">
              <a:spAutoFit/>
            </a:bodyPr>
            <a:lstStyle/>
            <a:p>
              <a:pPr fontAlgn="auto">
                <a:spcBef>
                  <a:spcPts val="0"/>
                </a:spcBef>
                <a:spcAft>
                  <a:spcPts val="0"/>
                </a:spcAft>
                <a:defRPr/>
              </a:pPr>
              <a:r>
                <a:rPr lang="en-US" sz="8000" dirty="0" smtClean="0">
                  <a:solidFill>
                    <a:srgbClr val="FFC000"/>
                  </a:solidFill>
                  <a:latin typeface="Britannic Bold"/>
                  <a:cs typeface="Britannic Bold"/>
                </a:rPr>
                <a:t>1</a:t>
              </a:r>
              <a:endParaRPr lang="en-US" sz="8000" dirty="0">
                <a:solidFill>
                  <a:srgbClr val="FFC000"/>
                </a:solidFill>
                <a:latin typeface="Britannic Bold"/>
                <a:cs typeface="Britannic Bold"/>
              </a:endParaRPr>
            </a:p>
          </p:txBody>
        </p:sp>
        <p:sp>
          <p:nvSpPr>
            <p:cNvPr id="111" name="TextBox 28"/>
            <p:cNvSpPr txBox="1">
              <a:spLocks noChangeArrowheads="1"/>
            </p:cNvSpPr>
            <p:nvPr/>
          </p:nvSpPr>
          <p:spPr bwMode="auto">
            <a:xfrm>
              <a:off x="4832207" y="3357525"/>
              <a:ext cx="1669511" cy="446276"/>
            </a:xfrm>
            <a:prstGeom prst="rect">
              <a:avLst/>
            </a:prstGeom>
            <a:noFill/>
            <a:ln w="9525">
              <a:noFill/>
              <a:miter lim="800000"/>
              <a:headEnd/>
              <a:tailEnd/>
            </a:ln>
          </p:spPr>
          <p:txBody>
            <a:bodyPr>
              <a:spAutoFit/>
            </a:bodyPr>
            <a:lstStyle/>
            <a:p>
              <a:r>
                <a:rPr lang="en-US" sz="2300" dirty="0" smtClean="0">
                  <a:solidFill>
                    <a:schemeClr val="tx2">
                      <a:lumMod val="60000"/>
                      <a:lumOff val="40000"/>
                    </a:schemeClr>
                  </a:solidFill>
                  <a:latin typeface="Britannic Bold" pitchFamily="34" charset="0"/>
                  <a:ea typeface="Britannic Bold" pitchFamily="34" charset="0"/>
                  <a:cs typeface="Britannic Bold" pitchFamily="34" charset="0"/>
                </a:rPr>
                <a:t>33.1%</a:t>
              </a:r>
              <a:endParaRPr lang="en-US" sz="2300" dirty="0">
                <a:solidFill>
                  <a:schemeClr val="tx2">
                    <a:lumMod val="60000"/>
                    <a:lumOff val="40000"/>
                  </a:schemeClr>
                </a:solidFill>
                <a:latin typeface="Britannic Bold" pitchFamily="34" charset="0"/>
                <a:ea typeface="Britannic Bold" pitchFamily="34" charset="0"/>
                <a:cs typeface="Britannic Bold" pitchFamily="34" charset="0"/>
              </a:endParaRPr>
            </a:p>
          </p:txBody>
        </p:sp>
        <p:sp>
          <p:nvSpPr>
            <p:cNvPr id="115" name="TextBox 29"/>
            <p:cNvSpPr txBox="1">
              <a:spLocks noChangeArrowheads="1"/>
            </p:cNvSpPr>
            <p:nvPr/>
          </p:nvSpPr>
          <p:spPr bwMode="auto">
            <a:xfrm>
              <a:off x="4953000" y="7446614"/>
              <a:ext cx="2348169" cy="461665"/>
            </a:xfrm>
            <a:prstGeom prst="rect">
              <a:avLst/>
            </a:prstGeom>
            <a:noFill/>
            <a:ln w="9525">
              <a:noFill/>
              <a:miter lim="800000"/>
              <a:headEnd/>
              <a:tailEnd/>
            </a:ln>
          </p:spPr>
          <p:txBody>
            <a:bodyPr wrap="square">
              <a:spAutoFit/>
            </a:bodyPr>
            <a:lstStyle/>
            <a:p>
              <a:r>
                <a:rPr lang="zh-CN" altLang="en-US" sz="2400" b="1" dirty="0" smtClean="0">
                  <a:latin typeface="Britannic Bold" pitchFamily="34" charset="0"/>
                  <a:ea typeface="Britannic Bold" pitchFamily="34" charset="0"/>
                  <a:cs typeface="Britannic Bold" pitchFamily="34" charset="0"/>
                </a:rPr>
                <a:t>魅族</a:t>
              </a:r>
              <a:endParaRPr lang="en-US" sz="2400" b="1" dirty="0">
                <a:latin typeface="Britannic Bold" pitchFamily="34" charset="0"/>
                <a:ea typeface="Britannic Bold" pitchFamily="34" charset="0"/>
                <a:cs typeface="Britannic Bold" pitchFamily="34" charset="0"/>
              </a:endParaRPr>
            </a:p>
          </p:txBody>
        </p:sp>
        <p:sp>
          <p:nvSpPr>
            <p:cNvPr id="116" name="TextBox 28"/>
            <p:cNvSpPr txBox="1">
              <a:spLocks noChangeArrowheads="1"/>
            </p:cNvSpPr>
            <p:nvPr/>
          </p:nvSpPr>
          <p:spPr bwMode="auto">
            <a:xfrm>
              <a:off x="4872693" y="4404132"/>
              <a:ext cx="1669511" cy="446276"/>
            </a:xfrm>
            <a:prstGeom prst="rect">
              <a:avLst/>
            </a:prstGeom>
            <a:noFill/>
            <a:ln w="9525">
              <a:noFill/>
              <a:miter lim="800000"/>
              <a:headEnd/>
              <a:tailEnd/>
            </a:ln>
          </p:spPr>
          <p:txBody>
            <a:bodyPr>
              <a:spAutoFit/>
            </a:bodyPr>
            <a:lstStyle/>
            <a:p>
              <a:r>
                <a:rPr lang="en-US" sz="2300" dirty="0" smtClean="0">
                  <a:solidFill>
                    <a:schemeClr val="tx2">
                      <a:lumMod val="60000"/>
                      <a:lumOff val="40000"/>
                    </a:schemeClr>
                  </a:solidFill>
                  <a:latin typeface="Britannic Bold" pitchFamily="34" charset="0"/>
                  <a:ea typeface="Britannic Bold" pitchFamily="34" charset="0"/>
                  <a:cs typeface="Britannic Bold" pitchFamily="34" charset="0"/>
                </a:rPr>
                <a:t>24.4%</a:t>
              </a:r>
              <a:endParaRPr lang="en-US" sz="2300" dirty="0">
                <a:solidFill>
                  <a:schemeClr val="tx2">
                    <a:lumMod val="60000"/>
                    <a:lumOff val="40000"/>
                  </a:schemeClr>
                </a:solidFill>
                <a:latin typeface="Britannic Bold" pitchFamily="34" charset="0"/>
                <a:ea typeface="Britannic Bold" pitchFamily="34" charset="0"/>
                <a:cs typeface="Britannic Bold" pitchFamily="34" charset="0"/>
              </a:endParaRPr>
            </a:p>
          </p:txBody>
        </p:sp>
        <p:sp>
          <p:nvSpPr>
            <p:cNvPr id="117" name="TextBox 28"/>
            <p:cNvSpPr txBox="1">
              <a:spLocks noChangeArrowheads="1"/>
            </p:cNvSpPr>
            <p:nvPr/>
          </p:nvSpPr>
          <p:spPr bwMode="auto">
            <a:xfrm>
              <a:off x="4919734" y="5621685"/>
              <a:ext cx="1669511" cy="446276"/>
            </a:xfrm>
            <a:prstGeom prst="rect">
              <a:avLst/>
            </a:prstGeom>
            <a:noFill/>
            <a:ln w="9525">
              <a:noFill/>
              <a:miter lim="800000"/>
              <a:headEnd/>
              <a:tailEnd/>
            </a:ln>
          </p:spPr>
          <p:txBody>
            <a:bodyPr>
              <a:spAutoFit/>
            </a:bodyPr>
            <a:lstStyle/>
            <a:p>
              <a:r>
                <a:rPr lang="en-US" sz="2300" dirty="0" smtClean="0">
                  <a:solidFill>
                    <a:schemeClr val="tx2">
                      <a:lumMod val="60000"/>
                      <a:lumOff val="40000"/>
                    </a:schemeClr>
                  </a:solidFill>
                  <a:latin typeface="Britannic Bold" pitchFamily="34" charset="0"/>
                  <a:ea typeface="Britannic Bold" pitchFamily="34" charset="0"/>
                  <a:cs typeface="Britannic Bold" pitchFamily="34" charset="0"/>
                </a:rPr>
                <a:t>21.1</a:t>
              </a:r>
              <a:r>
                <a:rPr lang="en-US" sz="2300" dirty="0" smtClean="0">
                  <a:solidFill>
                    <a:schemeClr val="tx2">
                      <a:lumMod val="60000"/>
                      <a:lumOff val="40000"/>
                    </a:schemeClr>
                  </a:solidFill>
                  <a:latin typeface="Britannic Bold" pitchFamily="34" charset="0"/>
                  <a:ea typeface="Britannic Bold" pitchFamily="34" charset="0"/>
                  <a:cs typeface="Britannic Bold" pitchFamily="34" charset="0"/>
                </a:rPr>
                <a:t>%</a:t>
              </a:r>
              <a:endParaRPr lang="en-US" sz="2300" dirty="0">
                <a:solidFill>
                  <a:schemeClr val="tx2">
                    <a:lumMod val="60000"/>
                    <a:lumOff val="40000"/>
                  </a:schemeClr>
                </a:solidFill>
                <a:latin typeface="Britannic Bold" pitchFamily="34" charset="0"/>
                <a:ea typeface="Britannic Bold" pitchFamily="34" charset="0"/>
                <a:cs typeface="Britannic Bold" pitchFamily="34" charset="0"/>
              </a:endParaRPr>
            </a:p>
          </p:txBody>
        </p:sp>
        <p:sp>
          <p:nvSpPr>
            <p:cNvPr id="118" name="TextBox 28"/>
            <p:cNvSpPr txBox="1">
              <a:spLocks noChangeArrowheads="1"/>
            </p:cNvSpPr>
            <p:nvPr/>
          </p:nvSpPr>
          <p:spPr bwMode="auto">
            <a:xfrm>
              <a:off x="4955782" y="6753761"/>
              <a:ext cx="1669511" cy="446276"/>
            </a:xfrm>
            <a:prstGeom prst="rect">
              <a:avLst/>
            </a:prstGeom>
            <a:noFill/>
            <a:ln w="9525">
              <a:noFill/>
              <a:miter lim="800000"/>
              <a:headEnd/>
              <a:tailEnd/>
            </a:ln>
          </p:spPr>
          <p:txBody>
            <a:bodyPr>
              <a:spAutoFit/>
            </a:bodyPr>
            <a:lstStyle/>
            <a:p>
              <a:r>
                <a:rPr lang="en-US" sz="2300" dirty="0" smtClean="0">
                  <a:solidFill>
                    <a:schemeClr val="tx2">
                      <a:lumMod val="60000"/>
                      <a:lumOff val="40000"/>
                    </a:schemeClr>
                  </a:solidFill>
                  <a:latin typeface="Britannic Bold" pitchFamily="34" charset="0"/>
                  <a:ea typeface="Britannic Bold" pitchFamily="34" charset="0"/>
                  <a:cs typeface="Britannic Bold" pitchFamily="34" charset="0"/>
                </a:rPr>
                <a:t>10.7%</a:t>
              </a:r>
              <a:endParaRPr lang="en-US" sz="2300" dirty="0">
                <a:solidFill>
                  <a:schemeClr val="tx2">
                    <a:lumMod val="60000"/>
                    <a:lumOff val="40000"/>
                  </a:schemeClr>
                </a:solidFill>
                <a:latin typeface="Britannic Bold" pitchFamily="34" charset="0"/>
                <a:ea typeface="Britannic Bold" pitchFamily="34" charset="0"/>
                <a:cs typeface="Britannic Bold" pitchFamily="34" charset="0"/>
              </a:endParaRPr>
            </a:p>
          </p:txBody>
        </p:sp>
        <p:sp>
          <p:nvSpPr>
            <p:cNvPr id="119" name="TextBox 28"/>
            <p:cNvSpPr txBox="1">
              <a:spLocks noChangeArrowheads="1"/>
            </p:cNvSpPr>
            <p:nvPr/>
          </p:nvSpPr>
          <p:spPr bwMode="auto">
            <a:xfrm>
              <a:off x="5046630" y="7906335"/>
              <a:ext cx="1669511" cy="446276"/>
            </a:xfrm>
            <a:prstGeom prst="rect">
              <a:avLst/>
            </a:prstGeom>
            <a:noFill/>
            <a:ln w="9525">
              <a:noFill/>
              <a:miter lim="800000"/>
              <a:headEnd/>
              <a:tailEnd/>
            </a:ln>
          </p:spPr>
          <p:txBody>
            <a:bodyPr>
              <a:spAutoFit/>
            </a:bodyPr>
            <a:lstStyle/>
            <a:p>
              <a:r>
                <a:rPr lang="en-US" sz="2300" dirty="0">
                  <a:solidFill>
                    <a:schemeClr val="tx2">
                      <a:lumMod val="60000"/>
                      <a:lumOff val="40000"/>
                    </a:schemeClr>
                  </a:solidFill>
                  <a:latin typeface="Britannic Bold" pitchFamily="34" charset="0"/>
                  <a:ea typeface="Britannic Bold" pitchFamily="34" charset="0"/>
                  <a:cs typeface="Britannic Bold" pitchFamily="34" charset="0"/>
                </a:rPr>
                <a:t>2</a:t>
              </a:r>
              <a:r>
                <a:rPr lang="en-US" sz="2300" dirty="0" smtClean="0">
                  <a:solidFill>
                    <a:schemeClr val="tx2">
                      <a:lumMod val="60000"/>
                      <a:lumOff val="40000"/>
                    </a:schemeClr>
                  </a:solidFill>
                  <a:latin typeface="Britannic Bold" pitchFamily="34" charset="0"/>
                  <a:ea typeface="Britannic Bold" pitchFamily="34" charset="0"/>
                  <a:cs typeface="Britannic Bold" pitchFamily="34" charset="0"/>
                </a:rPr>
                <a:t>.2</a:t>
              </a:r>
              <a:r>
                <a:rPr lang="en-US" sz="2300" dirty="0" smtClean="0">
                  <a:solidFill>
                    <a:schemeClr val="tx2">
                      <a:lumMod val="60000"/>
                      <a:lumOff val="40000"/>
                    </a:schemeClr>
                  </a:solidFill>
                  <a:latin typeface="Britannic Bold" pitchFamily="34" charset="0"/>
                  <a:ea typeface="Britannic Bold" pitchFamily="34" charset="0"/>
                  <a:cs typeface="Britannic Bold" pitchFamily="34" charset="0"/>
                </a:rPr>
                <a:t>%</a:t>
              </a:r>
              <a:endParaRPr lang="en-US" sz="2300" dirty="0">
                <a:solidFill>
                  <a:schemeClr val="tx2">
                    <a:lumMod val="60000"/>
                    <a:lumOff val="40000"/>
                  </a:schemeClr>
                </a:solidFill>
                <a:latin typeface="Britannic Bold" pitchFamily="34" charset="0"/>
                <a:ea typeface="Britannic Bold" pitchFamily="34" charset="0"/>
                <a:cs typeface="Britannic Bold" pitchFamily="34" charset="0"/>
              </a:endParaRPr>
            </a:p>
          </p:txBody>
        </p:sp>
        <p:cxnSp>
          <p:nvCxnSpPr>
            <p:cNvPr id="126" name="Straight Connector 125"/>
            <p:cNvCxnSpPr/>
            <p:nvPr/>
          </p:nvCxnSpPr>
          <p:spPr>
            <a:xfrm>
              <a:off x="3841410" y="2869730"/>
              <a:ext cx="2660308"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3841410" y="3891560"/>
              <a:ext cx="2660308"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p:nvCxnSpPr>
          <p:spPr>
            <a:xfrm>
              <a:off x="3886200" y="5049322"/>
              <a:ext cx="2660308"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9" name="Straight Connector 128"/>
            <p:cNvCxnSpPr/>
            <p:nvPr/>
          </p:nvCxnSpPr>
          <p:spPr>
            <a:xfrm>
              <a:off x="3909985" y="6192322"/>
              <a:ext cx="2660308"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0" name="Straight Connector 129"/>
            <p:cNvCxnSpPr/>
            <p:nvPr/>
          </p:nvCxnSpPr>
          <p:spPr>
            <a:xfrm>
              <a:off x="3881895" y="7335322"/>
              <a:ext cx="2660308"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p:nvCxnSpPr>
          <p:spPr>
            <a:xfrm>
              <a:off x="3892892" y="8478322"/>
              <a:ext cx="2660308"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2" name="TextBox 11"/>
          <p:cNvSpPr txBox="1"/>
          <p:nvPr/>
        </p:nvSpPr>
        <p:spPr>
          <a:xfrm>
            <a:off x="242822" y="1411069"/>
            <a:ext cx="6538978" cy="646331"/>
          </a:xfrm>
          <a:prstGeom prst="rect">
            <a:avLst/>
          </a:prstGeom>
          <a:noFill/>
        </p:spPr>
        <p:txBody>
          <a:bodyPr wrap="square" rtlCol="0">
            <a:spAutoFit/>
          </a:bodyPr>
          <a:lstStyle/>
          <a:p>
            <a:pPr marL="285750" indent="-285750">
              <a:buFont typeface="Wingdings" panose="05000000000000000000" pitchFamily="2" charset="2"/>
              <a:buChar char="Ø"/>
            </a:pPr>
            <a:r>
              <a:rPr lang="zh-CN" altLang="en-US" sz="1200" dirty="0"/>
              <a:t>苹</a:t>
            </a:r>
            <a:r>
              <a:rPr lang="zh-CN" altLang="en-US" sz="1200" dirty="0" smtClean="0"/>
              <a:t>果手机</a:t>
            </a:r>
            <a:r>
              <a:rPr lang="zh-CN" altLang="en-US" sz="1200" dirty="0" smtClean="0"/>
              <a:t>在</a:t>
            </a:r>
            <a:r>
              <a:rPr lang="zh-CN" altLang="en-US" sz="1200" dirty="0"/>
              <a:t>最</a:t>
            </a:r>
            <a:r>
              <a:rPr lang="zh-CN" altLang="en-US" sz="1200" dirty="0" smtClean="0"/>
              <a:t>受中国消费者喜爱的手机品牌中位居第一位。</a:t>
            </a:r>
            <a:endParaRPr lang="en-US" sz="1200" dirty="0"/>
          </a:p>
          <a:p>
            <a:pPr marL="285750" indent="-285750">
              <a:buFont typeface="Wingdings" panose="05000000000000000000" pitchFamily="2" charset="2"/>
              <a:buChar char="Ø"/>
            </a:pPr>
            <a:r>
              <a:rPr lang="zh-CN" altLang="en-US" sz="1200" dirty="0" smtClean="0"/>
              <a:t>华为在这个季度超越了三星成为了最受男性消费者喜欢的手机品牌中的第二</a:t>
            </a:r>
            <a:r>
              <a:rPr lang="zh-CN" altLang="en-US" sz="1200" dirty="0"/>
              <a:t>名。随着国产品牌手机的质量及科技变</a:t>
            </a:r>
            <a:r>
              <a:rPr lang="zh-CN" altLang="en-US" sz="1200" dirty="0" smtClean="0"/>
              <a:t>好，男</a:t>
            </a:r>
            <a:r>
              <a:rPr lang="zh-CN" altLang="en-US" sz="1200" dirty="0" smtClean="0"/>
              <a:t>性消费者开始更偏向于购买国产品牌的手机。</a:t>
            </a:r>
            <a:endParaRPr lang="en-US" sz="1200" dirty="0"/>
          </a:p>
        </p:txBody>
      </p:sp>
      <p:sp>
        <p:nvSpPr>
          <p:cNvPr id="61" name="TextBox 29"/>
          <p:cNvSpPr txBox="1">
            <a:spLocks noChangeArrowheads="1"/>
          </p:cNvSpPr>
          <p:nvPr/>
        </p:nvSpPr>
        <p:spPr bwMode="auto">
          <a:xfrm>
            <a:off x="4586031" y="2911951"/>
            <a:ext cx="2348169" cy="461665"/>
          </a:xfrm>
          <a:prstGeom prst="rect">
            <a:avLst/>
          </a:prstGeom>
          <a:noFill/>
          <a:ln w="9525">
            <a:noFill/>
            <a:miter lim="800000"/>
            <a:headEnd/>
            <a:tailEnd/>
          </a:ln>
        </p:spPr>
        <p:txBody>
          <a:bodyPr wrap="square">
            <a:spAutoFit/>
          </a:bodyPr>
          <a:lstStyle/>
          <a:p>
            <a:r>
              <a:rPr lang="zh-CN" altLang="en-US" sz="2400" b="1" dirty="0" smtClean="0">
                <a:latin typeface="Britannic Bold" pitchFamily="34" charset="0"/>
                <a:ea typeface="Britannic Bold" pitchFamily="34" charset="0"/>
                <a:cs typeface="Britannic Bold" pitchFamily="34" charset="0"/>
              </a:rPr>
              <a:t>苹果手机</a:t>
            </a:r>
            <a:endParaRPr lang="en-US" sz="2400" b="1" dirty="0">
              <a:latin typeface="Britannic Bold" pitchFamily="34" charset="0"/>
              <a:ea typeface="Britannic Bold" pitchFamily="34" charset="0"/>
              <a:cs typeface="Britannic Bold" pitchFamily="34" charset="0"/>
            </a:endParaRPr>
          </a:p>
        </p:txBody>
      </p:sp>
      <p:sp>
        <p:nvSpPr>
          <p:cNvPr id="62" name="TextBox 29"/>
          <p:cNvSpPr txBox="1">
            <a:spLocks noChangeArrowheads="1"/>
          </p:cNvSpPr>
          <p:nvPr/>
        </p:nvSpPr>
        <p:spPr bwMode="auto">
          <a:xfrm>
            <a:off x="4964221" y="5214080"/>
            <a:ext cx="2348169" cy="461665"/>
          </a:xfrm>
          <a:prstGeom prst="rect">
            <a:avLst/>
          </a:prstGeom>
          <a:noFill/>
          <a:ln w="9525">
            <a:noFill/>
            <a:miter lim="800000"/>
            <a:headEnd/>
            <a:tailEnd/>
          </a:ln>
        </p:spPr>
        <p:txBody>
          <a:bodyPr wrap="square">
            <a:spAutoFit/>
          </a:bodyPr>
          <a:lstStyle/>
          <a:p>
            <a:r>
              <a:rPr lang="zh-CN" altLang="en-US" sz="2400" b="1" dirty="0" smtClean="0">
                <a:latin typeface="Britannic Bold" pitchFamily="34" charset="0"/>
                <a:ea typeface="Britannic Bold" pitchFamily="34" charset="0"/>
                <a:cs typeface="Britannic Bold" pitchFamily="34" charset="0"/>
              </a:rPr>
              <a:t>三星</a:t>
            </a:r>
            <a:endParaRPr lang="en-US" sz="2400" b="1" dirty="0">
              <a:latin typeface="Britannic Bold" pitchFamily="34" charset="0"/>
              <a:ea typeface="Britannic Bold" pitchFamily="34" charset="0"/>
              <a:cs typeface="Britannic Bold" pitchFamily="34" charset="0"/>
            </a:endParaRPr>
          </a:p>
        </p:txBody>
      </p:sp>
      <p:sp>
        <p:nvSpPr>
          <p:cNvPr id="63" name="TextBox 29"/>
          <p:cNvSpPr txBox="1">
            <a:spLocks noChangeArrowheads="1"/>
          </p:cNvSpPr>
          <p:nvPr/>
        </p:nvSpPr>
        <p:spPr bwMode="auto">
          <a:xfrm>
            <a:off x="4927478" y="3990439"/>
            <a:ext cx="2348169" cy="461665"/>
          </a:xfrm>
          <a:prstGeom prst="rect">
            <a:avLst/>
          </a:prstGeom>
          <a:noFill/>
          <a:ln w="9525">
            <a:noFill/>
            <a:miter lim="800000"/>
            <a:headEnd/>
            <a:tailEnd/>
          </a:ln>
        </p:spPr>
        <p:txBody>
          <a:bodyPr wrap="square">
            <a:spAutoFit/>
          </a:bodyPr>
          <a:lstStyle/>
          <a:p>
            <a:r>
              <a:rPr lang="zh-CN" altLang="en-US" sz="2400" b="1" dirty="0" smtClean="0">
                <a:latin typeface="Britannic Bold" pitchFamily="34" charset="0"/>
                <a:ea typeface="Britannic Bold" pitchFamily="34" charset="0"/>
                <a:cs typeface="Britannic Bold" pitchFamily="34" charset="0"/>
              </a:rPr>
              <a:t>华为</a:t>
            </a:r>
            <a:endParaRPr lang="en-US" sz="2400" b="1" dirty="0">
              <a:latin typeface="Britannic Bold" pitchFamily="34" charset="0"/>
              <a:ea typeface="Britannic Bold" pitchFamily="34" charset="0"/>
              <a:cs typeface="Britannic Bold" pitchFamily="34" charset="0"/>
            </a:endParaRPr>
          </a:p>
        </p:txBody>
      </p:sp>
      <p:sp>
        <p:nvSpPr>
          <p:cNvPr id="64" name="TextBox 29"/>
          <p:cNvSpPr txBox="1">
            <a:spLocks noChangeArrowheads="1"/>
          </p:cNvSpPr>
          <p:nvPr/>
        </p:nvSpPr>
        <p:spPr bwMode="auto">
          <a:xfrm>
            <a:off x="4983271" y="6308187"/>
            <a:ext cx="2348169" cy="461665"/>
          </a:xfrm>
          <a:prstGeom prst="rect">
            <a:avLst/>
          </a:prstGeom>
          <a:noFill/>
          <a:ln w="9525">
            <a:noFill/>
            <a:miter lim="800000"/>
            <a:headEnd/>
            <a:tailEnd/>
          </a:ln>
        </p:spPr>
        <p:txBody>
          <a:bodyPr wrap="square">
            <a:spAutoFit/>
          </a:bodyPr>
          <a:lstStyle/>
          <a:p>
            <a:r>
              <a:rPr lang="zh-CN" altLang="en-US" sz="2400" b="1" dirty="0" smtClean="0">
                <a:latin typeface="Britannic Bold" pitchFamily="34" charset="0"/>
                <a:ea typeface="Britannic Bold" pitchFamily="34" charset="0"/>
                <a:cs typeface="Britannic Bold" pitchFamily="34" charset="0"/>
              </a:rPr>
              <a:t>小米</a:t>
            </a:r>
            <a:endParaRPr lang="en-US" sz="2400" b="1" dirty="0">
              <a:latin typeface="Britannic Bold" pitchFamily="34" charset="0"/>
              <a:ea typeface="Britannic Bold" pitchFamily="34" charset="0"/>
              <a:cs typeface="Britannic Bold" pitchFamily="34" charset="0"/>
            </a:endParaRPr>
          </a:p>
        </p:txBody>
      </p:sp>
      <p:sp>
        <p:nvSpPr>
          <p:cNvPr id="65" name="TextBox 64"/>
          <p:cNvSpPr txBox="1"/>
          <p:nvPr/>
        </p:nvSpPr>
        <p:spPr>
          <a:xfrm>
            <a:off x="0" y="8590002"/>
            <a:ext cx="6248400" cy="1107996"/>
          </a:xfrm>
          <a:prstGeom prst="rect">
            <a:avLst/>
          </a:prstGeom>
          <a:noFill/>
        </p:spPr>
        <p:txBody>
          <a:bodyPr wrap="square" rtlCol="0">
            <a:spAutoFit/>
          </a:bodyPr>
          <a:lstStyle/>
          <a:p>
            <a:r>
              <a:rPr lang="zh-CN" altLang="en-US" sz="1100" dirty="0"/>
              <a:t>问</a:t>
            </a:r>
            <a:r>
              <a:rPr lang="zh-CN" altLang="en-US" sz="1100" dirty="0" smtClean="0"/>
              <a:t>题：您最先考虑的手机品牌是什么？</a:t>
            </a:r>
            <a:endParaRPr lang="en-US" altLang="zh-CN" sz="1100" dirty="0" smtClean="0"/>
          </a:p>
          <a:p>
            <a:r>
              <a:rPr lang="zh-CN" altLang="en-US" sz="1100" dirty="0" smtClean="0"/>
              <a:t>来源：普发中国</a:t>
            </a:r>
            <a:r>
              <a:rPr lang="en-US" altLang="zh-CN" sz="1100" dirty="0" smtClean="0"/>
              <a:t>2015</a:t>
            </a:r>
            <a:r>
              <a:rPr lang="zh-CN" altLang="en-US" sz="1100" dirty="0" smtClean="0"/>
              <a:t>年</a:t>
            </a:r>
            <a:r>
              <a:rPr lang="zh-CN" altLang="en-US" sz="1100" dirty="0" smtClean="0"/>
              <a:t>第</a:t>
            </a:r>
            <a:r>
              <a:rPr lang="zh-CN" altLang="en-US" sz="1100" dirty="0"/>
              <a:t>二</a:t>
            </a:r>
            <a:r>
              <a:rPr lang="zh-CN" altLang="en-US" sz="1100" dirty="0" smtClean="0"/>
              <a:t>季</a:t>
            </a:r>
            <a:r>
              <a:rPr lang="zh-CN" altLang="en-US" sz="1100" dirty="0" smtClean="0"/>
              <a:t>度调查</a:t>
            </a:r>
            <a:endParaRPr lang="en-US" altLang="zh-CN" sz="1100" dirty="0"/>
          </a:p>
          <a:p>
            <a:r>
              <a:rPr lang="zh-CN" altLang="en-US" sz="1100" dirty="0"/>
              <a:t>想了</a:t>
            </a:r>
            <a:r>
              <a:rPr lang="zh-CN" altLang="en-US" sz="1100" dirty="0" smtClean="0"/>
              <a:t>解更多中国消费者讯息，请关注：</a:t>
            </a:r>
            <a:r>
              <a:rPr lang="en-US" sz="1100" dirty="0" smtClean="0">
                <a:hlinkClick r:id="rId6"/>
              </a:rPr>
              <a:t>http://prosperchinaic.com/</a:t>
            </a:r>
            <a:endParaRPr lang="en-US" sz="1100" dirty="0" smtClean="0"/>
          </a:p>
          <a:p>
            <a:endParaRPr lang="en-US" sz="1100" dirty="0" smtClean="0"/>
          </a:p>
          <a:p>
            <a:endParaRPr lang="en-US" sz="1100" dirty="0" smtClean="0"/>
          </a:p>
          <a:p>
            <a:endParaRPr lang="en-US" sz="1100" dirty="0"/>
          </a:p>
        </p:txBody>
      </p:sp>
      <p:pic>
        <p:nvPicPr>
          <p:cNvPr id="1026" name="Picture 2" descr="http://icons.iconarchive.com/icons/uiconstock/socialmedia/512/Apple-icon.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73444" y="660141"/>
            <a:ext cx="675324" cy="67532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hdicon.com/wp-content/uploads/2010/06/Samsung.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5782" y="408966"/>
            <a:ext cx="1332837" cy="13328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481</TotalTime>
  <Words>220</Words>
  <Application>Microsoft Office PowerPoint</Application>
  <PresentationFormat>On-screen Show (4:3)</PresentationFormat>
  <Paragraphs>38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Dianne Kremer</dc:creator>
  <cp:lastModifiedBy>Hye Yoon</cp:lastModifiedBy>
  <cp:revision>35</cp:revision>
  <dcterms:created xsi:type="dcterms:W3CDTF">2006-08-16T00:00:00Z</dcterms:created>
  <dcterms:modified xsi:type="dcterms:W3CDTF">2015-09-09T19:07:26Z</dcterms:modified>
</cp:coreProperties>
</file>